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76" r:id="rId7"/>
    <p:sldId id="277" r:id="rId8"/>
    <p:sldId id="263" r:id="rId9"/>
    <p:sldId id="274" r:id="rId10"/>
    <p:sldId id="275" r:id="rId11"/>
    <p:sldId id="262" r:id="rId12"/>
    <p:sldId id="265" r:id="rId13"/>
    <p:sldId id="266" r:id="rId14"/>
    <p:sldId id="267" r:id="rId15"/>
    <p:sldId id="268" r:id="rId16"/>
    <p:sldId id="269" r:id="rId17"/>
    <p:sldId id="271" r:id="rId18"/>
    <p:sldId id="273" r:id="rId19"/>
  </p:sldIdLst>
  <p:sldSz cx="12192000" cy="6858000"/>
  <p:notesSz cx="6858000" cy="9144000"/>
  <p:embeddedFontLst>
    <p:embeddedFont>
      <p:font typeface="Inconsolata SemiCondensed Bold" panose="00000509000000000000" pitchFamily="49" charset="0"/>
      <p:bold r:id="rId20"/>
    </p:embeddedFont>
    <p:embeddedFont>
      <p:font typeface="넥슨Lv1고딕 OTF Bold" panose="00000800000000000000" pitchFamily="50" charset="-127"/>
      <p:bold r:id="rId21"/>
    </p:embeddedFont>
    <p:embeddedFont>
      <p:font typeface="넥슨Lv1고딕 OTF" panose="00000500000000000000" pitchFamily="50" charset="-127"/>
      <p:regular r:id="rId22"/>
    </p:embeddedFont>
    <p:embeddedFont>
      <p:font typeface="맑은 고딕" panose="020B0503020000020004" pitchFamily="50" charset="-127"/>
      <p:regular r:id="rId23"/>
      <p:bold r:id="rId24"/>
    </p:embeddedFont>
    <p:embeddedFont>
      <p:font typeface="Inconsolata Condensed Medium" panose="00000509000000000000" pitchFamily="49" charset="0"/>
      <p:regular r:id="rId25"/>
    </p:embeddedFont>
    <p:embeddedFont>
      <p:font typeface="Cambria Math" panose="02040503050406030204" pitchFamily="18" charset="0"/>
      <p:regular r:id="rId26"/>
    </p:embeddedFont>
    <p:embeddedFont>
      <p:font typeface="Inconsolata ExtraBold" panose="00000509000000000000" pitchFamily="49" charset="0"/>
      <p:bold r:id="rId27"/>
    </p:embeddedFont>
    <p:embeddedFont>
      <p:font typeface="Inconsolata SemiCondensed" panose="00000509000000000000" pitchFamily="49" charset="0"/>
      <p:regular r:id="rId28"/>
      <p:bold r:id="rId29"/>
    </p:embeddedFont>
    <p:embeddedFont>
      <p:font typeface="넥슨Lv1고딕 Low OTF Bold" panose="00000800000000000000" pitchFamily="50" charset="-127"/>
      <p:bold r:id="rId30"/>
    </p:embeddedFont>
    <p:embeddedFont>
      <p:font typeface="넥슨Lv1고딕 Low OTF" panose="00000500000000000000" pitchFamily="50" charset="-127"/>
      <p:regular r:id="rId3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2B43"/>
    <a:srgbClr val="5597D3"/>
    <a:srgbClr val="76ABDC"/>
    <a:srgbClr val="69A4D9"/>
    <a:srgbClr val="5F9ED7"/>
    <a:srgbClr val="73A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25" d="100"/>
          <a:sy n="125" d="100"/>
        </p:scale>
        <p:origin x="1662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AEE9F9B-E50F-F1B4-5924-1301E2531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676F8A5-4142-004F-C2EA-C70CE54FC0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A0C7FD-BEE1-99C0-9CAD-148D4C1E4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AFFB-2FE3-4461-8294-5FEE6D9B0706}" type="datetimeFigureOut">
              <a:rPr lang="ko-KR" altLang="en-US" smtClean="0"/>
              <a:t>2022-11-29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FF9E03A-1DEE-F8A1-8C5C-3064FD9F4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84AD31F-8807-90CB-F4FB-48ACABB66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8098-575B-43F5-9BCF-022D3E395D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110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A54A1F6-F093-630F-40CC-64419A34E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6095893-3C80-DDF2-4A83-A892017D5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8C4D98B-B75A-DAE3-BEFC-37E606F4C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AFFB-2FE3-4461-8294-5FEE6D9B0706}" type="datetimeFigureOut">
              <a:rPr lang="ko-KR" altLang="en-US" smtClean="0"/>
              <a:t>2022-11-29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6F2E5D5-7D99-4AAA-D221-788B62F8A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0727C3F-9B3A-779F-75C6-2EA32CDBD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8098-575B-43F5-9BCF-022D3E395D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7815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C642721-A639-67EE-32E2-94C86B0AD1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1556D10-E10D-6D39-6D58-5220CB772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E303D8E-EB85-FAC2-0C2E-BC7865ABC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AFFB-2FE3-4461-8294-5FEE6D9B0706}" type="datetimeFigureOut">
              <a:rPr lang="ko-KR" altLang="en-US" smtClean="0"/>
              <a:t>2022-11-29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CA02525-B60E-CD40-3CE4-28216B594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60F0C6E-6002-D1FC-4A9B-67893B586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8098-575B-43F5-9BCF-022D3E395D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0550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B6D77B-0DD0-F6EA-B896-D0CDE0571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4214C7D-CEDB-016B-E09C-6C5341248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537BD34-0C01-8BFB-B365-0D7E7653A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AFFB-2FE3-4461-8294-5FEE6D9B0706}" type="datetimeFigureOut">
              <a:rPr lang="ko-KR" altLang="en-US" smtClean="0"/>
              <a:t>2022-11-29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07F9A69-A2DA-F5FC-73AA-5D4943FFF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0C58B5A-BA68-C205-45AD-7BB10B683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8098-575B-43F5-9BCF-022D3E395D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688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C756EB8-E9BC-CD29-BB51-CB1232797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EC85790-40DA-B2AE-AD8A-FB2786360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98A3447-503B-43F3-254A-FF1A5DBA0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AFFB-2FE3-4461-8294-5FEE6D9B0706}" type="datetimeFigureOut">
              <a:rPr lang="ko-KR" altLang="en-US" smtClean="0"/>
              <a:t>2022-11-29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0C28863-365B-F48A-27BD-CC5328595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573DD47-2815-8F71-A269-BD119DA6C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8098-575B-43F5-9BCF-022D3E395D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3977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4419F8-B0FF-D700-EEF8-DF49A5443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A8B1737-6F65-EFE0-4BBC-91874741A7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E38AF1B-6A57-5388-5A13-F8F6871C0E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681A0AD-580D-2BD0-BDDF-50B85942C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AFFB-2FE3-4461-8294-5FEE6D9B0706}" type="datetimeFigureOut">
              <a:rPr lang="ko-KR" altLang="en-US" smtClean="0"/>
              <a:t>2022-11-29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A6D645F-2FC8-1DAC-D8A8-CAE573422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C097A21-DEFF-6DAF-89CD-F69918AF9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8098-575B-43F5-9BCF-022D3E395D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6755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04C5A9-0441-E8A4-EDDB-907A2E9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5FFD51E-BF57-0802-5A3A-E1667B568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B103277-05EA-566B-8A38-CFC3B9767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311DD4C-EDEF-F870-15D3-23E944D03B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9E58318-E016-1B3A-C949-99B6F395F5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09D8350-2B41-30FA-4385-5E0467EAB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AFFB-2FE3-4461-8294-5FEE6D9B0706}" type="datetimeFigureOut">
              <a:rPr lang="ko-KR" altLang="en-US" smtClean="0"/>
              <a:t>2022-11-29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59C3B07-0017-8DBE-E9BC-12856945D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47EA1B3-6919-C1B4-8727-77270346F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8098-575B-43F5-9BCF-022D3E395D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6595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4D9FFA-7051-CE82-F7F8-8D7F4B20B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27990C3-378D-CE70-6BE0-B2723740D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AFFB-2FE3-4461-8294-5FEE6D9B0706}" type="datetimeFigureOut">
              <a:rPr lang="ko-KR" altLang="en-US" smtClean="0"/>
              <a:t>2022-11-29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B94DAE8-EDA3-4F51-9663-96692CA95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418EA2B-AF79-7D80-DEA9-D662CFAC2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8098-575B-43F5-9BCF-022D3E395D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1983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E8CF34C-4DCA-AB5D-B103-F40B3F845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AFFB-2FE3-4461-8294-5FEE6D9B0706}" type="datetimeFigureOut">
              <a:rPr lang="ko-KR" altLang="en-US" smtClean="0"/>
              <a:t>2022-11-29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A6D6A8C-F103-1973-6C41-7F7BBBBA2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E0383F0-A1CC-113C-BDEE-60520523C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8098-575B-43F5-9BCF-022D3E395D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3933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929018-0A82-1289-3924-4AEA883B5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197194F-A9B5-C2A9-0D78-C267D7F47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5575169-562C-6818-797A-020EAAFB9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7C6A595-6498-159D-DDF9-17FBC45A1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AFFB-2FE3-4461-8294-5FEE6D9B0706}" type="datetimeFigureOut">
              <a:rPr lang="ko-KR" altLang="en-US" smtClean="0"/>
              <a:t>2022-11-29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6572FE1-3FB9-8817-C9EE-02348B5F3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581191E-CC45-E37B-AF89-7D71ABE81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8098-575B-43F5-9BCF-022D3E395D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5811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A543EA9-AF68-CE4A-569D-59B688574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E7C2BB0-B5D9-F01C-6597-E32A30642B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CD8E427-1787-3178-544A-CBA7AA7469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F80A930-8A29-5DD6-B243-03CE3344B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AFFB-2FE3-4461-8294-5FEE6D9B0706}" type="datetimeFigureOut">
              <a:rPr lang="ko-KR" altLang="en-US" smtClean="0"/>
              <a:t>2022-11-29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11B838C-C522-F743-CCC0-3E3366BF8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EAF0D61-1C97-A154-A077-E5760AA99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8098-575B-43F5-9BCF-022D3E395D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5050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C71E974-7FEA-A828-E2C6-DD1439586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385FFFA-E93D-2D0D-6A28-ABBB788ADF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5C9AA31-C949-6A40-8D1E-03905773F9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6AFFB-2FE3-4461-8294-5FEE6D9B0706}" type="datetimeFigureOut">
              <a:rPr lang="ko-KR" altLang="en-US" smtClean="0"/>
              <a:t>2022-11-29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9BF2C6E-7173-6638-C236-B36DF93B7A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39416A4-D8F9-D65C-8B47-A8F11FB070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88098-575B-43F5-9BCF-022D3E395D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2937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C1339CC8-725F-30B2-2800-5F99AA985167}"/>
              </a:ext>
            </a:extLst>
          </p:cNvPr>
          <p:cNvSpPr/>
          <p:nvPr/>
        </p:nvSpPr>
        <p:spPr>
          <a:xfrm>
            <a:off x="1744824" y="1707502"/>
            <a:ext cx="8649478" cy="1940767"/>
          </a:xfrm>
          <a:prstGeom prst="rect">
            <a:avLst/>
          </a:prstGeom>
          <a:solidFill>
            <a:srgbClr val="76ABDC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C863C0EF-A044-32CB-450A-8221D93D4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6457"/>
            <a:ext cx="9144000" cy="794755"/>
          </a:xfrm>
        </p:spPr>
        <p:txBody>
          <a:bodyPr>
            <a:normAutofit fontScale="90000"/>
          </a:bodyPr>
          <a:lstStyle/>
          <a:p>
            <a:r>
              <a:rPr lang="en-US" altLang="ko-KR" sz="5400" dirty="0">
                <a:latin typeface="Inconsolata ExtraBold" panose="020B0604020202020204" pitchFamily="2" charset="0"/>
                <a:ea typeface="Inconsolata ExtraBold" panose="020B0604020202020204" pitchFamily="2" charset="0"/>
              </a:rPr>
              <a:t>Towards Practical MK-TFHE:</a:t>
            </a:r>
            <a:endParaRPr lang="ko-KR" altLang="en-US" sz="5400" dirty="0">
              <a:latin typeface="Inconsolata ExtraBold" panose="020B0604020202020204" pitchFamily="2" charset="0"/>
              <a:ea typeface="넥슨Lv1고딕 OTF Bold" panose="00000800000000000000" pitchFamily="50" charset="-127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FD294C7-30D7-DDB2-F19E-9702278A87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1056" y="2900167"/>
            <a:ext cx="7249887" cy="48477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Inconsolata Condensed Medium" panose="020B0604020202020204" pitchFamily="2" charset="0"/>
                <a:ea typeface="넥슨Lv1고딕 OTF" panose="00000500000000000000" pitchFamily="50" charset="-127"/>
              </a:rPr>
              <a:t>Parallelizable, Quasi-linear and Key-compatible</a:t>
            </a:r>
            <a:endParaRPr lang="ko-KR" altLang="en-US" sz="2800" dirty="0">
              <a:latin typeface="Inconsolata Condensed Medium" panose="020B0604020202020204" pitchFamily="2" charset="0"/>
              <a:ea typeface="넥슨Lv1고딕 OTF" panose="00000500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136B1B6C-C62F-3D2C-B6A9-4DDF8BB2E915}"/>
              </a:ext>
            </a:extLst>
          </p:cNvPr>
          <p:cNvCxnSpPr>
            <a:cxnSpLocks/>
          </p:cNvCxnSpPr>
          <p:nvPr/>
        </p:nvCxnSpPr>
        <p:spPr>
          <a:xfrm>
            <a:off x="3059565" y="2803460"/>
            <a:ext cx="607286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EE723D9-F07F-D278-AB6D-663E48486BFE}"/>
              </a:ext>
            </a:extLst>
          </p:cNvPr>
          <p:cNvSpPr txBox="1"/>
          <p:nvPr/>
        </p:nvSpPr>
        <p:spPr>
          <a:xfrm>
            <a:off x="3522219" y="4310743"/>
            <a:ext cx="51475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 err="1">
                <a:latin typeface="넥슨Lv1고딕 Low OTF" panose="00000500000000000000" pitchFamily="50" charset="-127"/>
                <a:ea typeface="넥슨Lv1고딕 Low OTF" panose="00000500000000000000" pitchFamily="50" charset="-127"/>
              </a:rPr>
              <a:t>민선홍</a:t>
            </a:r>
            <a:r>
              <a:rPr lang="en-US" altLang="ko-KR" sz="1600" dirty="0">
                <a:latin typeface="넥슨Lv1고딕 Low OTF" panose="00000500000000000000" pitchFamily="50" charset="-127"/>
                <a:ea typeface="넥슨Lv1고딕 Low OTF" panose="00000500000000000000" pitchFamily="50" charset="-127"/>
              </a:rPr>
              <a:t>, </a:t>
            </a:r>
            <a:r>
              <a:rPr lang="ko-KR" altLang="en-US" sz="1600" dirty="0">
                <a:latin typeface="넥슨Lv1고딕 Low OTF" panose="00000500000000000000" pitchFamily="50" charset="-127"/>
                <a:ea typeface="넥슨Lv1고딕 Low OTF" panose="00000500000000000000" pitchFamily="50" charset="-127"/>
              </a:rPr>
              <a:t>암호 및 프라이버시 연구실</a:t>
            </a:r>
            <a:endParaRPr lang="en-US" altLang="ko-KR" sz="1600" dirty="0">
              <a:latin typeface="넥슨Lv1고딕 Low OTF" panose="00000500000000000000" pitchFamily="50" charset="-127"/>
              <a:ea typeface="넥슨Lv1고딕 Low OTF" panose="00000500000000000000" pitchFamily="50" charset="-127"/>
            </a:endParaRPr>
          </a:p>
          <a:p>
            <a:pPr algn="ctr"/>
            <a:r>
              <a:rPr lang="en-US" altLang="ko-KR" sz="2000" dirty="0" err="1">
                <a:latin typeface="Inconsolata SemiCondensed" pitchFamily="1" charset="0"/>
                <a:ea typeface="Inconsolata SemiCondensed" pitchFamily="1" charset="0"/>
              </a:rPr>
              <a:t>Seonhong</a:t>
            </a:r>
            <a:r>
              <a:rPr lang="en-US" altLang="ko-KR" sz="2000" dirty="0">
                <a:latin typeface="Inconsolata SemiCondensed" pitchFamily="1" charset="0"/>
                <a:ea typeface="Inconsolata SemiCondensed" pitchFamily="1" charset="0"/>
              </a:rPr>
              <a:t> Min, Cryptography and Security Lab</a:t>
            </a:r>
          </a:p>
          <a:p>
            <a:pPr algn="ctr"/>
            <a:r>
              <a:rPr lang="en-US" altLang="ko-KR" sz="2000" dirty="0">
                <a:latin typeface="Inconsolata SemiCondensed" pitchFamily="1" charset="0"/>
                <a:ea typeface="Inconsolata SemiCondensed" pitchFamily="1" charset="0"/>
              </a:rPr>
              <a:t>2022-12-01</a:t>
            </a:r>
            <a:endParaRPr lang="ko-KR" altLang="en-US" sz="2000" dirty="0">
              <a:latin typeface="Inconsolata SemiCondensed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28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D7DE7-EFCE-58D1-B2FE-B90B1DB4D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8887" y="413310"/>
            <a:ext cx="5014674" cy="825500"/>
          </a:xfrm>
          <a:solidFill>
            <a:srgbClr val="76ABDC"/>
          </a:solidFill>
          <a:ln w="349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GB" altLang="ko-KR" dirty="0" smtClean="0">
                <a:latin typeface="Inconsolata ExtraBold" pitchFamily="1" charset="0"/>
              </a:rPr>
              <a:t>Limitation of HE</a:t>
            </a:r>
            <a:endParaRPr lang="ko-KR" altLang="en-US" dirty="0">
              <a:latin typeface="Inconsolata ExtraBold" pitchFamily="1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B9AD7F-BA1A-0259-1380-B00465E0A116}"/>
              </a:ext>
            </a:extLst>
          </p:cNvPr>
          <p:cNvSpPr txBox="1"/>
          <p:nvPr/>
        </p:nvSpPr>
        <p:spPr>
          <a:xfrm>
            <a:off x="5638800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0951C45E-40AD-FB58-7B00-EFA8136FF8D7}"/>
              </a:ext>
            </a:extLst>
          </p:cNvPr>
          <p:cNvGrpSpPr/>
          <p:nvPr/>
        </p:nvGrpSpPr>
        <p:grpSpPr>
          <a:xfrm>
            <a:off x="3003163" y="2355903"/>
            <a:ext cx="467757" cy="553998"/>
            <a:chOff x="1895475" y="2343150"/>
            <a:chExt cx="467757" cy="55399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B1E98E2-C69B-3769-7F79-6117AA50DE41}"/>
                </a:ext>
              </a:extLst>
            </p:cNvPr>
            <p:cNvSpPr txBox="1"/>
            <p:nvPr/>
          </p:nvSpPr>
          <p:spPr>
            <a:xfrm>
              <a:off x="1895475" y="2343150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m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9F72AB6-E543-A740-6514-E921BBE5C370}"/>
                </a:ext>
              </a:extLst>
            </p:cNvPr>
            <p:cNvSpPr txBox="1"/>
            <p:nvPr/>
          </p:nvSpPr>
          <p:spPr>
            <a:xfrm>
              <a:off x="2074370" y="252781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1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  <p:pic>
        <p:nvPicPr>
          <p:cNvPr id="7" name="그림 6" descr="좌석이(가) 표시된 사진&#10;&#10;자동 생성된 설명">
            <a:extLst>
              <a:ext uri="{FF2B5EF4-FFF2-40B4-BE49-F238E27FC236}">
                <a16:creationId xmlns:a16="http://schemas.microsoft.com/office/drawing/2014/main" id="{3F53923C-107A-5322-2E0E-7EE3C51C82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4" y="1880365"/>
            <a:ext cx="1870815" cy="1775689"/>
          </a:xfrm>
          <a:prstGeom prst="rect">
            <a:avLst/>
          </a:prstGeom>
        </p:spPr>
      </p:pic>
      <p:pic>
        <p:nvPicPr>
          <p:cNvPr id="9" name="그림 8" descr="무용수이(가) 표시된 사진&#10;&#10;자동 생성된 설명">
            <a:extLst>
              <a:ext uri="{FF2B5EF4-FFF2-40B4-BE49-F238E27FC236}">
                <a16:creationId xmlns:a16="http://schemas.microsoft.com/office/drawing/2014/main" id="{019617D6-87D6-1D66-055B-1F30D9F3B5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23" y="3966044"/>
            <a:ext cx="1870815" cy="266275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2439BD43-643C-4560-7B0A-ADFF91F5936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168" y="1738494"/>
            <a:ext cx="1482937" cy="2059429"/>
          </a:xfrm>
          <a:prstGeom prst="rect">
            <a:avLst/>
          </a:prstGeom>
        </p:spPr>
      </p:pic>
      <p:pic>
        <p:nvPicPr>
          <p:cNvPr id="20" name="그림 19" descr="장난감, 인형, 다채로운이(가) 표시된 사진&#10;&#10;자동 생성된 설명">
            <a:extLst>
              <a:ext uri="{FF2B5EF4-FFF2-40B4-BE49-F238E27FC236}">
                <a16:creationId xmlns:a16="http://schemas.microsoft.com/office/drawing/2014/main" id="{1C99C91B-D415-E650-4E84-13ECF8F29CD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890" y="4055466"/>
            <a:ext cx="1368215" cy="2114577"/>
          </a:xfrm>
          <a:prstGeom prst="rect">
            <a:avLst/>
          </a:prstGeom>
        </p:spPr>
      </p:pic>
      <p:grpSp>
        <p:nvGrpSpPr>
          <p:cNvPr id="30" name="그룹 29">
            <a:extLst>
              <a:ext uri="{FF2B5EF4-FFF2-40B4-BE49-F238E27FC236}">
                <a16:creationId xmlns:a16="http://schemas.microsoft.com/office/drawing/2014/main" id="{352AD7F7-BAAF-FD73-3956-946A2C11B0CE}"/>
              </a:ext>
            </a:extLst>
          </p:cNvPr>
          <p:cNvGrpSpPr/>
          <p:nvPr/>
        </p:nvGrpSpPr>
        <p:grpSpPr>
          <a:xfrm>
            <a:off x="2988727" y="5041513"/>
            <a:ext cx="467757" cy="553998"/>
            <a:chOff x="1895475" y="2343150"/>
            <a:chExt cx="467757" cy="55399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1F7042E-1232-D20B-11E9-AE21F4BD8004}"/>
                </a:ext>
              </a:extLst>
            </p:cNvPr>
            <p:cNvSpPr txBox="1"/>
            <p:nvPr/>
          </p:nvSpPr>
          <p:spPr>
            <a:xfrm>
              <a:off x="1895475" y="2343150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m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8C478C4-61BC-3760-550C-6773408A297F}"/>
                </a:ext>
              </a:extLst>
            </p:cNvPr>
            <p:cNvSpPr txBox="1"/>
            <p:nvPr/>
          </p:nvSpPr>
          <p:spPr>
            <a:xfrm>
              <a:off x="2074370" y="252781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2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BCD36486-61E5-8F94-FC69-4002C203E3CF}"/>
              </a:ext>
            </a:extLst>
          </p:cNvPr>
          <p:cNvGrpSpPr/>
          <p:nvPr/>
        </p:nvGrpSpPr>
        <p:grpSpPr>
          <a:xfrm>
            <a:off x="8481478" y="2327935"/>
            <a:ext cx="467757" cy="553998"/>
            <a:chOff x="1895475" y="2343150"/>
            <a:chExt cx="467757" cy="55399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6D23BD6-548D-4AE1-C1DD-28D9497ADA0A}"/>
                </a:ext>
              </a:extLst>
            </p:cNvPr>
            <p:cNvSpPr txBox="1"/>
            <p:nvPr/>
          </p:nvSpPr>
          <p:spPr>
            <a:xfrm>
              <a:off x="1895475" y="2343150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m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09BE598-59F0-4439-7C41-5BF994F0F3AE}"/>
                </a:ext>
              </a:extLst>
            </p:cNvPr>
            <p:cNvSpPr txBox="1"/>
            <p:nvPr/>
          </p:nvSpPr>
          <p:spPr>
            <a:xfrm>
              <a:off x="2074370" y="252781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3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8FB536F2-4912-D7A1-F625-0B7D23AEF33F}"/>
              </a:ext>
            </a:extLst>
          </p:cNvPr>
          <p:cNvGrpSpPr/>
          <p:nvPr/>
        </p:nvGrpSpPr>
        <p:grpSpPr>
          <a:xfrm>
            <a:off x="8457569" y="5226179"/>
            <a:ext cx="467757" cy="553998"/>
            <a:chOff x="1895475" y="2343150"/>
            <a:chExt cx="467757" cy="55399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115CBA5-2E0C-4F08-D820-B2D7FD9D0EBC}"/>
                </a:ext>
              </a:extLst>
            </p:cNvPr>
            <p:cNvSpPr txBox="1"/>
            <p:nvPr/>
          </p:nvSpPr>
          <p:spPr>
            <a:xfrm>
              <a:off x="1895475" y="2343150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m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DA3A731-A417-8429-4B33-3566CB84FC74}"/>
                </a:ext>
              </a:extLst>
            </p:cNvPr>
            <p:cNvSpPr txBox="1"/>
            <p:nvPr/>
          </p:nvSpPr>
          <p:spPr>
            <a:xfrm>
              <a:off x="2074370" y="252781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4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  <p:sp>
        <p:nvSpPr>
          <p:cNvPr id="48" name="화살표: 오른쪽 47">
            <a:extLst>
              <a:ext uri="{FF2B5EF4-FFF2-40B4-BE49-F238E27FC236}">
                <a16:creationId xmlns:a16="http://schemas.microsoft.com/office/drawing/2014/main" id="{5F7F8DDC-07FF-8FF7-2DB4-E6129A374826}"/>
              </a:ext>
            </a:extLst>
          </p:cNvPr>
          <p:cNvSpPr/>
          <p:nvPr/>
        </p:nvSpPr>
        <p:spPr>
          <a:xfrm rot="2098536">
            <a:off x="3584012" y="3081157"/>
            <a:ext cx="1073487" cy="335282"/>
          </a:xfrm>
          <a:prstGeom prst="rightArrow">
            <a:avLst>
              <a:gd name="adj1" fmla="val 29368"/>
              <a:gd name="adj2" fmla="val 80948"/>
            </a:avLst>
          </a:prstGeom>
          <a:solidFill>
            <a:srgbClr val="55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화살표: 오른쪽 49">
            <a:extLst>
              <a:ext uri="{FF2B5EF4-FFF2-40B4-BE49-F238E27FC236}">
                <a16:creationId xmlns:a16="http://schemas.microsoft.com/office/drawing/2014/main" id="{DAC5E717-982F-F01D-0559-F6AE5DE930E1}"/>
              </a:ext>
            </a:extLst>
          </p:cNvPr>
          <p:cNvSpPr/>
          <p:nvPr/>
        </p:nvSpPr>
        <p:spPr>
          <a:xfrm rot="19567700">
            <a:off x="3588589" y="4814147"/>
            <a:ext cx="1073487" cy="335282"/>
          </a:xfrm>
          <a:prstGeom prst="rightArrow">
            <a:avLst>
              <a:gd name="adj1" fmla="val 29368"/>
              <a:gd name="adj2" fmla="val 80948"/>
            </a:avLst>
          </a:prstGeom>
          <a:solidFill>
            <a:srgbClr val="55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화살표: 오른쪽 50">
            <a:extLst>
              <a:ext uri="{FF2B5EF4-FFF2-40B4-BE49-F238E27FC236}">
                <a16:creationId xmlns:a16="http://schemas.microsoft.com/office/drawing/2014/main" id="{CA7713B5-EB87-565E-29A2-5C76798605E2}"/>
              </a:ext>
            </a:extLst>
          </p:cNvPr>
          <p:cNvSpPr/>
          <p:nvPr/>
        </p:nvSpPr>
        <p:spPr>
          <a:xfrm rot="8417772">
            <a:off x="7343640" y="3040689"/>
            <a:ext cx="1073487" cy="335282"/>
          </a:xfrm>
          <a:prstGeom prst="rightArrow">
            <a:avLst>
              <a:gd name="adj1" fmla="val 29368"/>
              <a:gd name="adj2" fmla="val 80948"/>
            </a:avLst>
          </a:prstGeom>
          <a:solidFill>
            <a:srgbClr val="55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화살표: 오른쪽 51">
            <a:extLst>
              <a:ext uri="{FF2B5EF4-FFF2-40B4-BE49-F238E27FC236}">
                <a16:creationId xmlns:a16="http://schemas.microsoft.com/office/drawing/2014/main" id="{2B4409DC-5494-BD8B-17B0-6F5B17D87AD1}"/>
              </a:ext>
            </a:extLst>
          </p:cNvPr>
          <p:cNvSpPr/>
          <p:nvPr/>
        </p:nvSpPr>
        <p:spPr>
          <a:xfrm rot="13038049">
            <a:off x="7283370" y="4873872"/>
            <a:ext cx="1073487" cy="335282"/>
          </a:xfrm>
          <a:prstGeom prst="rightArrow">
            <a:avLst>
              <a:gd name="adj1" fmla="val 29368"/>
              <a:gd name="adj2" fmla="val 80948"/>
            </a:avLst>
          </a:prstGeom>
          <a:solidFill>
            <a:srgbClr val="55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0" name="Picture 2" descr="SpongeBob Quote of the Day on Twitter: &quot;Uh, SpongeBob? Wow. This looks like  a job for Ol' Reliable! https://t.co/1B6oWO90RG&quot; / Twitter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941" y="3151211"/>
            <a:ext cx="2408567" cy="183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rooling | Spongebob memes, Spongebob, Funny spongebob mem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181" y="3151211"/>
            <a:ext cx="2456873" cy="184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금_행운의열쇠(로고) 시세"/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3200" l="10000" r="92200">
                        <a14:backgroundMark x1="55800" y1="23000" x2="55800" y2="23000"/>
                        <a14:backgroundMark x1="63600" y1="22200" x2="63600" y2="22200"/>
                        <a14:backgroundMark x1="78400" y1="37400" x2="78400" y2="37400"/>
                        <a14:backgroundMark x1="78000" y1="29200" x2="78000" y2="29200"/>
                        <a14:backgroundMark x1="86800" y1="38000" x2="86800" y2="3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013" y="5033462"/>
            <a:ext cx="624010" cy="62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11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D7DE7-EFCE-58D1-B2FE-B90B1DB4D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2465" y="450851"/>
            <a:ext cx="7027069" cy="825500"/>
          </a:xfrm>
          <a:solidFill>
            <a:srgbClr val="76ABDC"/>
          </a:solidFill>
          <a:ln w="349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altLang="ko-KR" dirty="0">
                <a:latin typeface="Inconsolata ExtraBold" pitchFamily="1" charset="0"/>
              </a:rPr>
              <a:t>What is Multi-key HE?</a:t>
            </a:r>
            <a:endParaRPr lang="ko-KR" altLang="en-US" dirty="0">
              <a:latin typeface="Inconsolata ExtraBold" pitchFamily="1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B9AD7F-BA1A-0259-1380-B00465E0A116}"/>
              </a:ext>
            </a:extLst>
          </p:cNvPr>
          <p:cNvSpPr txBox="1"/>
          <p:nvPr/>
        </p:nvSpPr>
        <p:spPr>
          <a:xfrm>
            <a:off x="5638800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0951C45E-40AD-FB58-7B00-EFA8136FF8D7}"/>
              </a:ext>
            </a:extLst>
          </p:cNvPr>
          <p:cNvGrpSpPr/>
          <p:nvPr/>
        </p:nvGrpSpPr>
        <p:grpSpPr>
          <a:xfrm>
            <a:off x="3008888" y="2250354"/>
            <a:ext cx="467757" cy="553998"/>
            <a:chOff x="1895475" y="2343150"/>
            <a:chExt cx="467757" cy="55399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B1E98E2-C69B-3769-7F79-6117AA50DE41}"/>
                </a:ext>
              </a:extLst>
            </p:cNvPr>
            <p:cNvSpPr txBox="1"/>
            <p:nvPr/>
          </p:nvSpPr>
          <p:spPr>
            <a:xfrm>
              <a:off x="1895475" y="2343150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m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9F72AB6-E543-A740-6514-E921BBE5C370}"/>
                </a:ext>
              </a:extLst>
            </p:cNvPr>
            <p:cNvSpPr txBox="1"/>
            <p:nvPr/>
          </p:nvSpPr>
          <p:spPr>
            <a:xfrm>
              <a:off x="2074370" y="252781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1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  <p:pic>
        <p:nvPicPr>
          <p:cNvPr id="7" name="그림 6" descr="좌석이(가) 표시된 사진&#10;&#10;자동 생성된 설명">
            <a:extLst>
              <a:ext uri="{FF2B5EF4-FFF2-40B4-BE49-F238E27FC236}">
                <a16:creationId xmlns:a16="http://schemas.microsoft.com/office/drawing/2014/main" id="{3F53923C-107A-5322-2E0E-7EE3C51C82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4" y="1880365"/>
            <a:ext cx="1870815" cy="1775689"/>
          </a:xfrm>
          <a:prstGeom prst="rect">
            <a:avLst/>
          </a:prstGeom>
        </p:spPr>
      </p:pic>
      <p:pic>
        <p:nvPicPr>
          <p:cNvPr id="9" name="그림 8" descr="무용수이(가) 표시된 사진&#10;&#10;자동 생성된 설명">
            <a:extLst>
              <a:ext uri="{FF2B5EF4-FFF2-40B4-BE49-F238E27FC236}">
                <a16:creationId xmlns:a16="http://schemas.microsoft.com/office/drawing/2014/main" id="{019617D6-87D6-1D66-055B-1F30D9F3B5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23" y="3966044"/>
            <a:ext cx="1870815" cy="266275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2439BD43-643C-4560-7B0A-ADFF91F5936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168" y="1738494"/>
            <a:ext cx="1482937" cy="2059429"/>
          </a:xfrm>
          <a:prstGeom prst="rect">
            <a:avLst/>
          </a:prstGeom>
        </p:spPr>
      </p:pic>
      <p:pic>
        <p:nvPicPr>
          <p:cNvPr id="20" name="그림 19" descr="장난감, 인형, 다채로운이(가) 표시된 사진&#10;&#10;자동 생성된 설명">
            <a:extLst>
              <a:ext uri="{FF2B5EF4-FFF2-40B4-BE49-F238E27FC236}">
                <a16:creationId xmlns:a16="http://schemas.microsoft.com/office/drawing/2014/main" id="{1C99C91B-D415-E650-4E84-13ECF8F29CD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890" y="4055466"/>
            <a:ext cx="1368215" cy="2114577"/>
          </a:xfrm>
          <a:prstGeom prst="rect">
            <a:avLst/>
          </a:prstGeom>
        </p:spPr>
      </p:pic>
      <p:grpSp>
        <p:nvGrpSpPr>
          <p:cNvPr id="27" name="그룹 26">
            <a:extLst>
              <a:ext uri="{FF2B5EF4-FFF2-40B4-BE49-F238E27FC236}">
                <a16:creationId xmlns:a16="http://schemas.microsoft.com/office/drawing/2014/main" id="{C75B9141-F2F2-136A-CD1E-41345D306C30}"/>
              </a:ext>
            </a:extLst>
          </p:cNvPr>
          <p:cNvGrpSpPr/>
          <p:nvPr/>
        </p:nvGrpSpPr>
        <p:grpSpPr>
          <a:xfrm>
            <a:off x="3006004" y="2661423"/>
            <a:ext cx="467757" cy="553998"/>
            <a:chOff x="1895475" y="2343150"/>
            <a:chExt cx="467757" cy="55399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D10DC88-0D6F-045E-85BC-9DA12ADFE803}"/>
                </a:ext>
              </a:extLst>
            </p:cNvPr>
            <p:cNvSpPr txBox="1"/>
            <p:nvPr/>
          </p:nvSpPr>
          <p:spPr>
            <a:xfrm>
              <a:off x="1895475" y="2343150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s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67F17E-3BC8-EA99-5F22-2FC040438DAB}"/>
                </a:ext>
              </a:extLst>
            </p:cNvPr>
            <p:cNvSpPr txBox="1"/>
            <p:nvPr/>
          </p:nvSpPr>
          <p:spPr>
            <a:xfrm>
              <a:off x="2074370" y="252781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1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352AD7F7-BAAF-FD73-3956-946A2C11B0CE}"/>
              </a:ext>
            </a:extLst>
          </p:cNvPr>
          <p:cNvGrpSpPr/>
          <p:nvPr/>
        </p:nvGrpSpPr>
        <p:grpSpPr>
          <a:xfrm>
            <a:off x="3006004" y="4601196"/>
            <a:ext cx="467757" cy="553998"/>
            <a:chOff x="1895475" y="2343150"/>
            <a:chExt cx="467757" cy="55399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1F7042E-1232-D20B-11E9-AE21F4BD8004}"/>
                </a:ext>
              </a:extLst>
            </p:cNvPr>
            <p:cNvSpPr txBox="1"/>
            <p:nvPr/>
          </p:nvSpPr>
          <p:spPr>
            <a:xfrm>
              <a:off x="1895475" y="2343150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m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8C478C4-61BC-3760-550C-6773408A297F}"/>
                </a:ext>
              </a:extLst>
            </p:cNvPr>
            <p:cNvSpPr txBox="1"/>
            <p:nvPr/>
          </p:nvSpPr>
          <p:spPr>
            <a:xfrm>
              <a:off x="2074370" y="252781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2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F49B0D56-F754-9E87-ED65-6D3883463FE1}"/>
              </a:ext>
            </a:extLst>
          </p:cNvPr>
          <p:cNvGrpSpPr/>
          <p:nvPr/>
        </p:nvGrpSpPr>
        <p:grpSpPr>
          <a:xfrm>
            <a:off x="3003120" y="5012265"/>
            <a:ext cx="467757" cy="553998"/>
            <a:chOff x="1895475" y="2343150"/>
            <a:chExt cx="467757" cy="55399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E932BAA-6D67-D764-50A2-D198A6525107}"/>
                </a:ext>
              </a:extLst>
            </p:cNvPr>
            <p:cNvSpPr txBox="1"/>
            <p:nvPr/>
          </p:nvSpPr>
          <p:spPr>
            <a:xfrm>
              <a:off x="1895475" y="2343150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s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A20AB95-13E7-1038-1C10-81C2581ED497}"/>
                </a:ext>
              </a:extLst>
            </p:cNvPr>
            <p:cNvSpPr txBox="1"/>
            <p:nvPr/>
          </p:nvSpPr>
          <p:spPr>
            <a:xfrm>
              <a:off x="2074370" y="252781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2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BCD36486-61E5-8F94-FC69-4002C203E3CF}"/>
              </a:ext>
            </a:extLst>
          </p:cNvPr>
          <p:cNvGrpSpPr/>
          <p:nvPr/>
        </p:nvGrpSpPr>
        <p:grpSpPr>
          <a:xfrm>
            <a:off x="8484362" y="2250354"/>
            <a:ext cx="467757" cy="553998"/>
            <a:chOff x="1895475" y="2343150"/>
            <a:chExt cx="467757" cy="55399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6D23BD6-548D-4AE1-C1DD-28D9497ADA0A}"/>
                </a:ext>
              </a:extLst>
            </p:cNvPr>
            <p:cNvSpPr txBox="1"/>
            <p:nvPr/>
          </p:nvSpPr>
          <p:spPr>
            <a:xfrm>
              <a:off x="1895475" y="2343150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m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09BE598-59F0-4439-7C41-5BF994F0F3AE}"/>
                </a:ext>
              </a:extLst>
            </p:cNvPr>
            <p:cNvSpPr txBox="1"/>
            <p:nvPr/>
          </p:nvSpPr>
          <p:spPr>
            <a:xfrm>
              <a:off x="2074370" y="252781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3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C53FDECB-EED4-4745-22D9-C7A493DB7125}"/>
              </a:ext>
            </a:extLst>
          </p:cNvPr>
          <p:cNvGrpSpPr/>
          <p:nvPr/>
        </p:nvGrpSpPr>
        <p:grpSpPr>
          <a:xfrm>
            <a:off x="8481478" y="2661423"/>
            <a:ext cx="467757" cy="553998"/>
            <a:chOff x="1895475" y="2343150"/>
            <a:chExt cx="467757" cy="55399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92F7753-6844-CF2E-884E-5FEF48F43355}"/>
                </a:ext>
              </a:extLst>
            </p:cNvPr>
            <p:cNvSpPr txBox="1"/>
            <p:nvPr/>
          </p:nvSpPr>
          <p:spPr>
            <a:xfrm>
              <a:off x="1895475" y="2343150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s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4280C32-5576-6D83-9DFD-57DB579BBE29}"/>
                </a:ext>
              </a:extLst>
            </p:cNvPr>
            <p:cNvSpPr txBox="1"/>
            <p:nvPr/>
          </p:nvSpPr>
          <p:spPr>
            <a:xfrm>
              <a:off x="2074370" y="252781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3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8FB536F2-4912-D7A1-F625-0B7D23AEF33F}"/>
              </a:ext>
            </a:extLst>
          </p:cNvPr>
          <p:cNvGrpSpPr/>
          <p:nvPr/>
        </p:nvGrpSpPr>
        <p:grpSpPr>
          <a:xfrm>
            <a:off x="8481478" y="4601899"/>
            <a:ext cx="467757" cy="553998"/>
            <a:chOff x="1895475" y="2343150"/>
            <a:chExt cx="467757" cy="55399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115CBA5-2E0C-4F08-D820-B2D7FD9D0EBC}"/>
                </a:ext>
              </a:extLst>
            </p:cNvPr>
            <p:cNvSpPr txBox="1"/>
            <p:nvPr/>
          </p:nvSpPr>
          <p:spPr>
            <a:xfrm>
              <a:off x="1895475" y="2343150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m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DA3A731-A417-8429-4B33-3566CB84FC74}"/>
                </a:ext>
              </a:extLst>
            </p:cNvPr>
            <p:cNvSpPr txBox="1"/>
            <p:nvPr/>
          </p:nvSpPr>
          <p:spPr>
            <a:xfrm>
              <a:off x="2074370" y="252781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4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AB88A982-E116-0E1A-C148-CD99703DF582}"/>
              </a:ext>
            </a:extLst>
          </p:cNvPr>
          <p:cNvGrpSpPr/>
          <p:nvPr/>
        </p:nvGrpSpPr>
        <p:grpSpPr>
          <a:xfrm>
            <a:off x="8478594" y="5012968"/>
            <a:ext cx="467757" cy="553998"/>
            <a:chOff x="1895475" y="2343150"/>
            <a:chExt cx="467757" cy="55399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C2728EB-FDB4-4D0C-CB43-C1AB9BD55E63}"/>
                </a:ext>
              </a:extLst>
            </p:cNvPr>
            <p:cNvSpPr txBox="1"/>
            <p:nvPr/>
          </p:nvSpPr>
          <p:spPr>
            <a:xfrm>
              <a:off x="1895475" y="2343150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s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9CBFDB8-37E6-A79E-0769-2D6A2B8B4D08}"/>
                </a:ext>
              </a:extLst>
            </p:cNvPr>
            <p:cNvSpPr txBox="1"/>
            <p:nvPr/>
          </p:nvSpPr>
          <p:spPr>
            <a:xfrm>
              <a:off x="2074370" y="252781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4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  <p:sp>
        <p:nvSpPr>
          <p:cNvPr id="48" name="화살표: 오른쪽 47">
            <a:extLst>
              <a:ext uri="{FF2B5EF4-FFF2-40B4-BE49-F238E27FC236}">
                <a16:creationId xmlns:a16="http://schemas.microsoft.com/office/drawing/2014/main" id="{5F7F8DDC-07FF-8FF7-2DB4-E6129A374826}"/>
              </a:ext>
            </a:extLst>
          </p:cNvPr>
          <p:cNvSpPr/>
          <p:nvPr/>
        </p:nvSpPr>
        <p:spPr>
          <a:xfrm rot="2098536">
            <a:off x="3964554" y="3123490"/>
            <a:ext cx="1073487" cy="335282"/>
          </a:xfrm>
          <a:prstGeom prst="rightArrow">
            <a:avLst>
              <a:gd name="adj1" fmla="val 29368"/>
              <a:gd name="adj2" fmla="val 80948"/>
            </a:avLst>
          </a:prstGeom>
          <a:solidFill>
            <a:srgbClr val="55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화살표: 오른쪽 49">
            <a:extLst>
              <a:ext uri="{FF2B5EF4-FFF2-40B4-BE49-F238E27FC236}">
                <a16:creationId xmlns:a16="http://schemas.microsoft.com/office/drawing/2014/main" id="{DAC5E717-982F-F01D-0559-F6AE5DE930E1}"/>
              </a:ext>
            </a:extLst>
          </p:cNvPr>
          <p:cNvSpPr/>
          <p:nvPr/>
        </p:nvSpPr>
        <p:spPr>
          <a:xfrm rot="19567700">
            <a:off x="3997873" y="4674529"/>
            <a:ext cx="1073487" cy="335282"/>
          </a:xfrm>
          <a:prstGeom prst="rightArrow">
            <a:avLst>
              <a:gd name="adj1" fmla="val 29368"/>
              <a:gd name="adj2" fmla="val 80948"/>
            </a:avLst>
          </a:prstGeom>
          <a:solidFill>
            <a:srgbClr val="55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화살표: 오른쪽 50">
            <a:extLst>
              <a:ext uri="{FF2B5EF4-FFF2-40B4-BE49-F238E27FC236}">
                <a16:creationId xmlns:a16="http://schemas.microsoft.com/office/drawing/2014/main" id="{CA7713B5-EB87-565E-29A2-5C76798605E2}"/>
              </a:ext>
            </a:extLst>
          </p:cNvPr>
          <p:cNvSpPr/>
          <p:nvPr/>
        </p:nvSpPr>
        <p:spPr>
          <a:xfrm rot="8417772">
            <a:off x="7177361" y="3081158"/>
            <a:ext cx="1073487" cy="335282"/>
          </a:xfrm>
          <a:prstGeom prst="rightArrow">
            <a:avLst>
              <a:gd name="adj1" fmla="val 29368"/>
              <a:gd name="adj2" fmla="val 80948"/>
            </a:avLst>
          </a:prstGeom>
          <a:solidFill>
            <a:srgbClr val="55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화살표: 오른쪽 51">
            <a:extLst>
              <a:ext uri="{FF2B5EF4-FFF2-40B4-BE49-F238E27FC236}">
                <a16:creationId xmlns:a16="http://schemas.microsoft.com/office/drawing/2014/main" id="{2B4409DC-5494-BD8B-17B0-6F5B17D87AD1}"/>
              </a:ext>
            </a:extLst>
          </p:cNvPr>
          <p:cNvSpPr/>
          <p:nvPr/>
        </p:nvSpPr>
        <p:spPr>
          <a:xfrm rot="13038049">
            <a:off x="7110108" y="4694812"/>
            <a:ext cx="1073487" cy="335282"/>
          </a:xfrm>
          <a:prstGeom prst="rightArrow">
            <a:avLst>
              <a:gd name="adj1" fmla="val 29368"/>
              <a:gd name="adj2" fmla="val 80948"/>
            </a:avLst>
          </a:prstGeom>
          <a:solidFill>
            <a:srgbClr val="55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75" name="그룹 3074">
            <a:extLst>
              <a:ext uri="{FF2B5EF4-FFF2-40B4-BE49-F238E27FC236}">
                <a16:creationId xmlns:a16="http://schemas.microsoft.com/office/drawing/2014/main" id="{66544B48-35FC-32A5-CAE9-2DA3DC53F721}"/>
              </a:ext>
            </a:extLst>
          </p:cNvPr>
          <p:cNvGrpSpPr/>
          <p:nvPr/>
        </p:nvGrpSpPr>
        <p:grpSpPr>
          <a:xfrm>
            <a:off x="4797316" y="3720657"/>
            <a:ext cx="2608406" cy="582610"/>
            <a:chOff x="4894983" y="3720657"/>
            <a:chExt cx="2608406" cy="582610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DD85B7BF-AFFF-6759-CE0F-4F04E32B3413}"/>
                </a:ext>
              </a:extLst>
            </p:cNvPr>
            <p:cNvGrpSpPr/>
            <p:nvPr/>
          </p:nvGrpSpPr>
          <p:grpSpPr>
            <a:xfrm>
              <a:off x="4894983" y="3720657"/>
              <a:ext cx="2608406" cy="582610"/>
              <a:chOff x="5289514" y="5461908"/>
              <a:chExt cx="2608406" cy="582610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B592C74-DA89-4420-D854-E7CF36F4FA4D}"/>
                  </a:ext>
                </a:extLst>
              </p:cNvPr>
              <p:cNvSpPr txBox="1"/>
              <p:nvPr/>
            </p:nvSpPr>
            <p:spPr>
              <a:xfrm>
                <a:off x="5289514" y="5490520"/>
                <a:ext cx="260840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000" dirty="0">
                    <a:latin typeface="Inconsolata SemiCondensed Bold" pitchFamily="1" charset="0"/>
                    <a:ea typeface="Inconsolata SemiCondensed Bold" pitchFamily="1" charset="0"/>
                  </a:rPr>
                  <a:t>f(  ,  ,  ,  )</a:t>
                </a:r>
                <a:endParaRPr lang="ko-KR" altLang="en-US" sz="3000" dirty="0">
                  <a:latin typeface="Inconsolata SemiCondensed Bold" pitchFamily="1" charset="0"/>
                </a:endParaRPr>
              </a:p>
            </p:txBody>
          </p:sp>
          <p:grpSp>
            <p:nvGrpSpPr>
              <p:cNvPr id="55" name="그룹 54">
                <a:extLst>
                  <a:ext uri="{FF2B5EF4-FFF2-40B4-BE49-F238E27FC236}">
                    <a16:creationId xmlns:a16="http://schemas.microsoft.com/office/drawing/2014/main" id="{12DB7886-D452-C1C8-825E-684EC4AAF57A}"/>
                  </a:ext>
                </a:extLst>
              </p:cNvPr>
              <p:cNvGrpSpPr/>
              <p:nvPr/>
            </p:nvGrpSpPr>
            <p:grpSpPr>
              <a:xfrm>
                <a:off x="5653282" y="5461908"/>
                <a:ext cx="467757" cy="553998"/>
                <a:chOff x="1895475" y="2343150"/>
                <a:chExt cx="467757" cy="553998"/>
              </a:xfrm>
            </p:grpSpPr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F1678525-C909-FB8B-1F63-1B7DE60C26AB}"/>
                    </a:ext>
                  </a:extLst>
                </p:cNvPr>
                <p:cNvSpPr txBox="1"/>
                <p:nvPr/>
              </p:nvSpPr>
              <p:spPr>
                <a:xfrm>
                  <a:off x="1895475" y="2343150"/>
                  <a:ext cx="357790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3000" dirty="0">
                      <a:latin typeface="Inconsolata SemiCondensed Bold" pitchFamily="1" charset="0"/>
                      <a:ea typeface="Inconsolata SemiCondensed Bold" pitchFamily="1" charset="0"/>
                    </a:rPr>
                    <a:t>m</a:t>
                  </a:r>
                  <a:endParaRPr lang="ko-KR" altLang="en-US" sz="3000" dirty="0">
                    <a:latin typeface="Inconsolata SemiCondensed Bold" pitchFamily="1" charset="0"/>
                  </a:endParaRPr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C93061E8-7A6F-CA1B-1B13-7F66DE6FA2B6}"/>
                    </a:ext>
                  </a:extLst>
                </p:cNvPr>
                <p:cNvSpPr txBox="1"/>
                <p:nvPr/>
              </p:nvSpPr>
              <p:spPr>
                <a:xfrm>
                  <a:off x="2074370" y="2527816"/>
                  <a:ext cx="28886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>
                      <a:latin typeface="Inconsolata SemiCondensed Bold" pitchFamily="1" charset="0"/>
                      <a:ea typeface="Inconsolata SemiCondensed Bold" pitchFamily="1" charset="0"/>
                    </a:rPr>
                    <a:t>1</a:t>
                  </a:r>
                  <a:endParaRPr lang="ko-KR" altLang="en-US" dirty="0">
                    <a:latin typeface="Inconsolata SemiCondensed Bold" pitchFamily="1" charset="0"/>
                  </a:endParaRPr>
                </a:p>
              </p:txBody>
            </p:sp>
          </p:grpSp>
          <p:grpSp>
            <p:nvGrpSpPr>
              <p:cNvPr id="56" name="그룹 55">
                <a:extLst>
                  <a:ext uri="{FF2B5EF4-FFF2-40B4-BE49-F238E27FC236}">
                    <a16:creationId xmlns:a16="http://schemas.microsoft.com/office/drawing/2014/main" id="{9E601043-5A34-2622-A870-E13143418FE2}"/>
                  </a:ext>
                </a:extLst>
              </p:cNvPr>
              <p:cNvGrpSpPr/>
              <p:nvPr/>
            </p:nvGrpSpPr>
            <p:grpSpPr>
              <a:xfrm>
                <a:off x="6180930" y="5461908"/>
                <a:ext cx="467757" cy="553998"/>
                <a:chOff x="1895475" y="2343150"/>
                <a:chExt cx="467757" cy="553998"/>
              </a:xfrm>
            </p:grpSpPr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5B3B294A-0C43-6E86-310D-AA41D95A697C}"/>
                    </a:ext>
                  </a:extLst>
                </p:cNvPr>
                <p:cNvSpPr txBox="1"/>
                <p:nvPr/>
              </p:nvSpPr>
              <p:spPr>
                <a:xfrm>
                  <a:off x="1895475" y="2343150"/>
                  <a:ext cx="357790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3000" dirty="0">
                      <a:latin typeface="Inconsolata SemiCondensed Bold" pitchFamily="1" charset="0"/>
                      <a:ea typeface="Inconsolata SemiCondensed Bold" pitchFamily="1" charset="0"/>
                    </a:rPr>
                    <a:t>m</a:t>
                  </a:r>
                  <a:endParaRPr lang="ko-KR" altLang="en-US" sz="3000" dirty="0">
                    <a:latin typeface="Inconsolata SemiCondensed Bold" pitchFamily="1" charset="0"/>
                  </a:endParaRPr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8FDB9539-29E8-6BEC-2E02-DFAF56858401}"/>
                    </a:ext>
                  </a:extLst>
                </p:cNvPr>
                <p:cNvSpPr txBox="1"/>
                <p:nvPr/>
              </p:nvSpPr>
              <p:spPr>
                <a:xfrm>
                  <a:off x="2074370" y="2527816"/>
                  <a:ext cx="28886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>
                      <a:latin typeface="Inconsolata SemiCondensed Bold" pitchFamily="1" charset="0"/>
                      <a:ea typeface="Inconsolata SemiCondensed Bold" pitchFamily="1" charset="0"/>
                    </a:rPr>
                    <a:t>2</a:t>
                  </a:r>
                  <a:endParaRPr lang="ko-KR" altLang="en-US" dirty="0">
                    <a:latin typeface="Inconsolata SemiCondensed Bold" pitchFamily="1" charset="0"/>
                  </a:endParaRPr>
                </a:p>
              </p:txBody>
            </p:sp>
          </p:grp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3056BEC-665E-544D-E4E1-7B0F8756A1E4}"/>
                </a:ext>
              </a:extLst>
            </p:cNvPr>
            <p:cNvSpPr txBox="1"/>
            <p:nvPr/>
          </p:nvSpPr>
          <p:spPr>
            <a:xfrm>
              <a:off x="6311336" y="3720657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m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178B5C5-3042-BCD9-F2DF-F71DEF324B23}"/>
                </a:ext>
              </a:extLst>
            </p:cNvPr>
            <p:cNvSpPr txBox="1"/>
            <p:nvPr/>
          </p:nvSpPr>
          <p:spPr>
            <a:xfrm>
              <a:off x="6801284" y="3726841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m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3072" name="TextBox 3071">
              <a:extLst>
                <a:ext uri="{FF2B5EF4-FFF2-40B4-BE49-F238E27FC236}">
                  <a16:creationId xmlns:a16="http://schemas.microsoft.com/office/drawing/2014/main" id="{318C04F4-9915-8848-2661-F67BD59473E8}"/>
                </a:ext>
              </a:extLst>
            </p:cNvPr>
            <p:cNvSpPr txBox="1"/>
            <p:nvPr/>
          </p:nvSpPr>
          <p:spPr>
            <a:xfrm>
              <a:off x="6516264" y="3905323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3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  <p:sp>
          <p:nvSpPr>
            <p:cNvPr id="3073" name="TextBox 3072">
              <a:extLst>
                <a:ext uri="{FF2B5EF4-FFF2-40B4-BE49-F238E27FC236}">
                  <a16:creationId xmlns:a16="http://schemas.microsoft.com/office/drawing/2014/main" id="{384C783D-215B-892F-B9B2-5588A1D4C1D6}"/>
                </a:ext>
              </a:extLst>
            </p:cNvPr>
            <p:cNvSpPr txBox="1"/>
            <p:nvPr/>
          </p:nvSpPr>
          <p:spPr>
            <a:xfrm>
              <a:off x="7002370" y="3901119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4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299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D7DE7-EFCE-58D1-B2FE-B90B1DB4D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662" y="450851"/>
            <a:ext cx="9210675" cy="825500"/>
          </a:xfrm>
          <a:solidFill>
            <a:srgbClr val="76ABDC"/>
          </a:solidFill>
          <a:ln w="349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altLang="ko-KR" dirty="0">
                <a:latin typeface="Inconsolata ExtraBold" pitchFamily="1" charset="0"/>
              </a:rPr>
              <a:t>Form of MK-(R)LWE ciphertexts</a:t>
            </a:r>
            <a:endParaRPr lang="ko-KR" altLang="en-US" dirty="0">
              <a:latin typeface="Inconsolata ExtraBold" pitchFamily="1" charset="0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BD9BFF80-1174-709D-C7BA-8C5E0E7DB3DA}"/>
              </a:ext>
            </a:extLst>
          </p:cNvPr>
          <p:cNvGrpSpPr/>
          <p:nvPr/>
        </p:nvGrpSpPr>
        <p:grpSpPr>
          <a:xfrm>
            <a:off x="4447585" y="3142564"/>
            <a:ext cx="5007728" cy="697774"/>
            <a:chOff x="3866368" y="3454070"/>
            <a:chExt cx="5007728" cy="697774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0F7668E3-0725-848E-C998-969ECED2ADC6}"/>
                </a:ext>
              </a:extLst>
            </p:cNvPr>
            <p:cNvGrpSpPr/>
            <p:nvPr/>
          </p:nvGrpSpPr>
          <p:grpSpPr>
            <a:xfrm>
              <a:off x="3866368" y="3454070"/>
              <a:ext cx="5007728" cy="626292"/>
              <a:chOff x="3713968" y="2793183"/>
              <a:chExt cx="5007728" cy="62629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" name="TextBox 2">
                    <a:extLst>
                      <a:ext uri="{FF2B5EF4-FFF2-40B4-BE49-F238E27FC236}">
                        <a16:creationId xmlns:a16="http://schemas.microsoft.com/office/drawing/2014/main" id="{FEB9ED87-C809-AC9A-75CC-DF68ACFB55EB}"/>
                      </a:ext>
                    </a:extLst>
                  </p:cNvPr>
                  <p:cNvSpPr txBox="1"/>
                  <p:nvPr/>
                </p:nvSpPr>
                <p:spPr>
                  <a:xfrm>
                    <a:off x="3713968" y="2896255"/>
                    <a:ext cx="4673074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sz="2800" dirty="0">
                        <a:latin typeface="Inconsolata SemiCondensed Bold" pitchFamily="1" charset="0"/>
                        <a:ea typeface="Inconsolata SemiCondensed Bold" pitchFamily="1" charset="0"/>
                      </a:rPr>
                      <a:t>a = (a , a , a , … , a )</a:t>
                    </a:r>
                    <a14:m>
                      <m:oMath xmlns:m="http://schemas.openxmlformats.org/officeDocument/2006/math">
                        <m:r>
                          <a:rPr lang="en-US" altLang="ko-KR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oMath>
                    </a14:m>
                    <a:r>
                      <a:rPr lang="ko-KR" altLang="en-US" sz="2400" dirty="0">
                        <a:latin typeface="Inconsolata SemiCondensed Bold" pitchFamily="1" charset="0"/>
                      </a:rPr>
                      <a:t> </a:t>
                    </a:r>
                    <a:r>
                      <a:rPr lang="en-US" altLang="ko-KR" sz="2800" dirty="0">
                        <a:latin typeface="Inconsolata SemiCondensed Bold" pitchFamily="1" charset="0"/>
                      </a:rPr>
                      <a:t>Z</a:t>
                    </a:r>
                    <a:endParaRPr lang="ko-KR" altLang="en-US" sz="2400" dirty="0">
                      <a:latin typeface="Inconsolata SemiCondensed Bold" pitchFamily="1" charset="0"/>
                    </a:endParaRPr>
                  </a:p>
                </p:txBody>
              </p:sp>
            </mc:Choice>
            <mc:Fallback xmlns="">
              <p:sp>
                <p:nvSpPr>
                  <p:cNvPr id="3" name="TextBox 2">
                    <a:extLst>
                      <a:ext uri="{FF2B5EF4-FFF2-40B4-BE49-F238E27FC236}">
                        <a16:creationId xmlns:a16="http://schemas.microsoft.com/office/drawing/2014/main" id="{FEB9ED87-C809-AC9A-75CC-DF68ACFB55E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13968" y="2896255"/>
                    <a:ext cx="4673074" cy="523220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l="-2742" t="-11628" r="-1697" b="-31395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86FE39-FA7B-EC42-2A93-EDD49EBF4E36}"/>
                  </a:ext>
                </a:extLst>
              </p:cNvPr>
              <p:cNvSpPr txBox="1"/>
              <p:nvPr/>
            </p:nvSpPr>
            <p:spPr>
              <a:xfrm>
                <a:off x="8190781" y="2793183"/>
                <a:ext cx="53091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0" dirty="0" err="1">
                    <a:latin typeface="Inconsolata SemiCondensed Bold" pitchFamily="1" charset="0"/>
                    <a:ea typeface="Inconsolata SemiCondensed Bold" pitchFamily="1" charset="0"/>
                  </a:rPr>
                  <a:t>n✕k</a:t>
                </a:r>
                <a:endParaRPr lang="ko-KR" altLang="en-US" sz="2000" dirty="0">
                  <a:latin typeface="Inconsolata SemiCondensed Bold" pitchFamily="1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E78C06C-2DBA-F05B-FF8C-F297CADBC1F5}"/>
                </a:ext>
              </a:extLst>
            </p:cNvPr>
            <p:cNvSpPr txBox="1"/>
            <p:nvPr/>
          </p:nvSpPr>
          <p:spPr>
            <a:xfrm>
              <a:off x="7414076" y="3751734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 smtClean="0">
                  <a:latin typeface="Inconsolata SemiCondensed Bold" pitchFamily="1" charset="0"/>
                </a:rPr>
                <a:t>k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4851851" y="3742209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</a:rPr>
                <a:t>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1B2E8B6-373C-84A7-9AA2-A4ED0C683D49}"/>
                </a:ext>
              </a:extLst>
            </p:cNvPr>
            <p:cNvSpPr txBox="1"/>
            <p:nvPr/>
          </p:nvSpPr>
          <p:spPr>
            <a:xfrm>
              <a:off x="5492385" y="3742209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  <a:ea typeface="Inconsolata SemiCondensed Bold" pitchFamily="1" charset="0"/>
                </a:rPr>
                <a:t>2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3B883A6-CE2F-4B51-8F33-9F4F45E326E8}"/>
                </a:ext>
              </a:extLst>
            </p:cNvPr>
            <p:cNvSpPr txBox="1"/>
            <p:nvPr/>
          </p:nvSpPr>
          <p:spPr>
            <a:xfrm>
              <a:off x="6153148" y="3742209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  <a:ea typeface="Inconsolata SemiCondensed Bold" pitchFamily="1" charset="0"/>
                </a:rPr>
                <a:t>3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E419686D-4EEF-D3A3-6497-7353C3BA0C87}"/>
              </a:ext>
            </a:extLst>
          </p:cNvPr>
          <p:cNvSpPr txBox="1"/>
          <p:nvPr/>
        </p:nvSpPr>
        <p:spPr>
          <a:xfrm>
            <a:off x="2043112" y="2305705"/>
            <a:ext cx="1965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SemiCondensed Bold" pitchFamily="1" charset="0"/>
                <a:ea typeface="Inconsolata SemiCondensed Bold" pitchFamily="1" charset="0"/>
              </a:rPr>
              <a:t>Secret Key:</a:t>
            </a:r>
            <a:endParaRPr lang="ko-KR" altLang="en-US" sz="2800" dirty="0">
              <a:solidFill>
                <a:schemeClr val="accent5">
                  <a:lumMod val="50000"/>
                </a:schemeClr>
              </a:solidFill>
              <a:latin typeface="Inconsolata SemiCondensed Bold" pitchFamily="1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1BC003C-A289-1179-21B1-187C658574BE}"/>
              </a:ext>
            </a:extLst>
          </p:cNvPr>
          <p:cNvSpPr txBox="1"/>
          <p:nvPr/>
        </p:nvSpPr>
        <p:spPr>
          <a:xfrm>
            <a:off x="2056264" y="3542674"/>
            <a:ext cx="1965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SemiCondensed Bold" pitchFamily="1" charset="0"/>
                <a:ea typeface="Inconsolata SemiCondensed Bold" pitchFamily="1" charset="0"/>
              </a:rPr>
              <a:t>Ciphertext:</a:t>
            </a:r>
            <a:endParaRPr lang="ko-KR" altLang="en-US" sz="2800" dirty="0">
              <a:solidFill>
                <a:schemeClr val="accent5">
                  <a:lumMod val="50000"/>
                </a:schemeClr>
              </a:solidFill>
              <a:latin typeface="Inconsolata SemiCondensed Bold" pitchFamily="1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EF3EFBC-74E1-7F93-CB8B-F18410EE089F}"/>
                  </a:ext>
                </a:extLst>
              </p:cNvPr>
              <p:cNvSpPr txBox="1"/>
              <p:nvPr/>
            </p:nvSpPr>
            <p:spPr>
              <a:xfrm>
                <a:off x="4446995" y="3830813"/>
                <a:ext cx="58304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2800" dirty="0">
                    <a:latin typeface="Inconsolata SemiCondensed Bold" pitchFamily="1" charset="0"/>
                    <a:ea typeface="Inconsolata SemiCondensed Bold" pitchFamily="1" charset="0"/>
                  </a:rPr>
                  <a:t>b = -&lt; a, s &gt; + m + e (mod q) </a:t>
                </a:r>
                <a14:m>
                  <m:oMath xmlns:m="http://schemas.openxmlformats.org/officeDocument/2006/math">
                    <m:r>
                      <a:rPr lang="en-US" altLang="ko-K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ko-KR" altLang="en-US" sz="2400" dirty="0">
                    <a:latin typeface="Inconsolata SemiCondensed Bold" pitchFamily="1" charset="0"/>
                  </a:rPr>
                  <a:t> </a:t>
                </a:r>
                <a:r>
                  <a:rPr lang="en-US" altLang="ko-KR" sz="2800" dirty="0">
                    <a:latin typeface="Inconsolata SemiCondensed Bold" pitchFamily="1" charset="0"/>
                  </a:rPr>
                  <a:t>Z</a:t>
                </a:r>
                <a:endParaRPr lang="ko-KR" altLang="en-US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EF3EFBC-74E1-7F93-CB8B-F18410EE08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995" y="3830813"/>
                <a:ext cx="5830480" cy="523220"/>
              </a:xfrm>
              <a:prstGeom prst="rect">
                <a:avLst/>
              </a:prstGeom>
              <a:blipFill>
                <a:blip r:embed="rId3"/>
                <a:stretch>
                  <a:fillRect l="-2090" t="-11628" b="-3139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E36D7CC4-1D4F-46F4-D5F3-15A6595B23E5}"/>
              </a:ext>
            </a:extLst>
          </p:cNvPr>
          <p:cNvSpPr txBox="1"/>
          <p:nvPr/>
        </p:nvSpPr>
        <p:spPr>
          <a:xfrm>
            <a:off x="8913017" y="3414238"/>
            <a:ext cx="4152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Inconsolata SemiCondensed Bold" pitchFamily="1" charset="0"/>
                <a:ea typeface="Inconsolata SemiCondensed Bold" pitchFamily="1" charset="0"/>
              </a:rPr>
              <a:t>q</a:t>
            </a:r>
            <a:endParaRPr lang="ko-KR" altLang="en-US" sz="20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4F08052-BF55-C52A-434C-1163EA80B203}"/>
              </a:ext>
            </a:extLst>
          </p:cNvPr>
          <p:cNvSpPr txBox="1"/>
          <p:nvPr/>
        </p:nvSpPr>
        <p:spPr>
          <a:xfrm>
            <a:off x="9803804" y="4003492"/>
            <a:ext cx="4152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Inconsolata SemiCondensed Bold" pitchFamily="1" charset="0"/>
                <a:ea typeface="Inconsolata SemiCondensed Bold" pitchFamily="1" charset="0"/>
              </a:rPr>
              <a:t>q</a:t>
            </a:r>
            <a:endParaRPr lang="ko-KR" altLang="en-US" sz="20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31A369B-7304-BA56-C209-98A411D5CBEB}"/>
              </a:ext>
            </a:extLst>
          </p:cNvPr>
          <p:cNvSpPr txBox="1"/>
          <p:nvPr/>
        </p:nvSpPr>
        <p:spPr>
          <a:xfrm>
            <a:off x="5467350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31B2DE3-D494-85D3-6AC8-DF3D5BF1BAFF}"/>
              </a:ext>
            </a:extLst>
          </p:cNvPr>
          <p:cNvSpPr txBox="1"/>
          <p:nvPr/>
        </p:nvSpPr>
        <p:spPr>
          <a:xfrm>
            <a:off x="1879769" y="5067782"/>
            <a:ext cx="82524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Decryption can be done by publish &lt;a , s &gt;</a:t>
            </a:r>
          </a:p>
          <a:p>
            <a:pPr algn="ctr"/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and adding them to b so that we get m + e. </a:t>
            </a:r>
            <a:endParaRPr lang="ko-KR" altLang="en-US" sz="2400" dirty="0"/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E020A9AC-C422-FAD9-1973-627B17A615AD}"/>
              </a:ext>
            </a:extLst>
          </p:cNvPr>
          <p:cNvGrpSpPr/>
          <p:nvPr/>
        </p:nvGrpSpPr>
        <p:grpSpPr>
          <a:xfrm>
            <a:off x="4447585" y="2173938"/>
            <a:ext cx="5596577" cy="743070"/>
            <a:chOff x="3866368" y="3408774"/>
            <a:chExt cx="5596577" cy="743070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BE07DFF8-9E31-BBC8-B983-58F6BC022E12}"/>
                </a:ext>
              </a:extLst>
            </p:cNvPr>
            <p:cNvGrpSpPr/>
            <p:nvPr/>
          </p:nvGrpSpPr>
          <p:grpSpPr>
            <a:xfrm>
              <a:off x="3866368" y="3408774"/>
              <a:ext cx="5596577" cy="671588"/>
              <a:chOff x="3713968" y="2747887"/>
              <a:chExt cx="5596577" cy="67158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5" name="TextBox 54">
                    <a:extLst>
                      <a:ext uri="{FF2B5EF4-FFF2-40B4-BE49-F238E27FC236}">
                        <a16:creationId xmlns:a16="http://schemas.microsoft.com/office/drawing/2014/main" id="{C10118E4-D815-6834-E20F-5B8A6615DBFE}"/>
                      </a:ext>
                    </a:extLst>
                  </p:cNvPr>
                  <p:cNvSpPr txBox="1"/>
                  <p:nvPr/>
                </p:nvSpPr>
                <p:spPr>
                  <a:xfrm>
                    <a:off x="3713968" y="2896255"/>
                    <a:ext cx="5320687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sz="2800" dirty="0">
                        <a:latin typeface="Inconsolata SemiCondensed Bold" pitchFamily="1" charset="0"/>
                        <a:ea typeface="Inconsolata SemiCondensed Bold" pitchFamily="1" charset="0"/>
                      </a:rPr>
                      <a:t>s = (s , s , s , … , s )</a:t>
                    </a:r>
                    <a14:m>
                      <m:oMath xmlns:m="http://schemas.openxmlformats.org/officeDocument/2006/math">
                        <m:r>
                          <a:rPr lang="en-US" altLang="ko-KR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oMath>
                    </a14:m>
                    <a:r>
                      <a:rPr lang="ko-KR" altLang="en-US" sz="2400" dirty="0">
                        <a:latin typeface="Inconsolata SemiCondensed Bold" pitchFamily="1" charset="0"/>
                      </a:rPr>
                      <a:t> </a:t>
                    </a:r>
                    <a:r>
                      <a:rPr lang="en-US" altLang="ko-KR" sz="2800" dirty="0">
                        <a:latin typeface="Inconsolata SemiCondensed Bold" pitchFamily="1" charset="0"/>
                      </a:rPr>
                      <a:t>{0,1}</a:t>
                    </a:r>
                    <a:endParaRPr lang="ko-KR" altLang="en-US" sz="2400" dirty="0">
                      <a:latin typeface="Inconsolata SemiCondensed Bold" pitchFamily="1" charset="0"/>
                    </a:endParaRPr>
                  </a:p>
                </p:txBody>
              </p:sp>
            </mc:Choice>
            <mc:Fallback xmlns="">
              <p:sp>
                <p:nvSpPr>
                  <p:cNvPr id="55" name="TextBox 54">
                    <a:extLst>
                      <a:ext uri="{FF2B5EF4-FFF2-40B4-BE49-F238E27FC236}">
                        <a16:creationId xmlns:a16="http://schemas.microsoft.com/office/drawing/2014/main" id="{C10118E4-D815-6834-E20F-5B8A6615DBF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13968" y="2896255"/>
                    <a:ext cx="5320687" cy="52322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2408" t="-12791" r="-1376" b="-31395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F5E280A-3A13-CC67-810A-C64325C14984}"/>
                  </a:ext>
                </a:extLst>
              </p:cNvPr>
              <p:cNvSpPr txBox="1"/>
              <p:nvPr/>
            </p:nvSpPr>
            <p:spPr>
              <a:xfrm>
                <a:off x="8779630" y="2747887"/>
                <a:ext cx="53091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0" dirty="0" err="1">
                    <a:latin typeface="Inconsolata SemiCondensed Bold" pitchFamily="1" charset="0"/>
                    <a:ea typeface="Inconsolata SemiCondensed Bold" pitchFamily="1" charset="0"/>
                  </a:rPr>
                  <a:t>n✕k</a:t>
                </a:r>
                <a:endParaRPr lang="ko-KR" altLang="en-US" sz="2000" dirty="0">
                  <a:latin typeface="Inconsolata SemiCondensed Bold" pitchFamily="1" charset="0"/>
                </a:endParaRP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08BCB81-AECA-1AEF-58A1-BC58DAF44CE7}"/>
                </a:ext>
              </a:extLst>
            </p:cNvPr>
            <p:cNvSpPr txBox="1"/>
            <p:nvPr/>
          </p:nvSpPr>
          <p:spPr>
            <a:xfrm>
              <a:off x="7414076" y="3751734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  <a:ea typeface="Inconsolata SemiCondensed Bold" pitchFamily="1" charset="0"/>
                </a:rPr>
                <a:t>k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6E1AF0C-EFFF-1535-43EA-15199C27D0E7}"/>
                </a:ext>
              </a:extLst>
            </p:cNvPr>
            <p:cNvSpPr txBox="1"/>
            <p:nvPr/>
          </p:nvSpPr>
          <p:spPr>
            <a:xfrm>
              <a:off x="4851851" y="3742209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</a:rPr>
                <a:t>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07BE94D-D34E-AB20-89D9-EA2A3A357A1D}"/>
                </a:ext>
              </a:extLst>
            </p:cNvPr>
            <p:cNvSpPr txBox="1"/>
            <p:nvPr/>
          </p:nvSpPr>
          <p:spPr>
            <a:xfrm>
              <a:off x="5492385" y="3742209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  <a:ea typeface="Inconsolata SemiCondensed Bold" pitchFamily="1" charset="0"/>
                </a:rPr>
                <a:t>2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109FDEB-000D-460E-2620-34076A859EED}"/>
                </a:ext>
              </a:extLst>
            </p:cNvPr>
            <p:cNvSpPr txBox="1"/>
            <p:nvPr/>
          </p:nvSpPr>
          <p:spPr>
            <a:xfrm>
              <a:off x="6153148" y="3742209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  <a:ea typeface="Inconsolata SemiCondensed Bold" pitchFamily="1" charset="0"/>
                </a:rPr>
                <a:t>3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04B9745-3821-B5F1-5A86-9A95D5505B1C}"/>
              </a:ext>
            </a:extLst>
          </p:cNvPr>
          <p:cNvSpPr txBox="1"/>
          <p:nvPr/>
        </p:nvSpPr>
        <p:spPr>
          <a:xfrm>
            <a:off x="5279569" y="2258390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363A56-AF2A-5198-84BB-13922642565F}"/>
              </a:ext>
            </a:extLst>
          </p:cNvPr>
          <p:cNvSpPr txBox="1"/>
          <p:nvPr/>
        </p:nvSpPr>
        <p:spPr>
          <a:xfrm>
            <a:off x="5923561" y="2263287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05D573-92AB-869D-5F5B-DD00E4984C4E}"/>
              </a:ext>
            </a:extLst>
          </p:cNvPr>
          <p:cNvSpPr txBox="1"/>
          <p:nvPr/>
        </p:nvSpPr>
        <p:spPr>
          <a:xfrm>
            <a:off x="6559423" y="2259030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FB1267-7ABF-5F9D-8AAD-BB52330EFCBC}"/>
              </a:ext>
            </a:extLst>
          </p:cNvPr>
          <p:cNvSpPr txBox="1"/>
          <p:nvPr/>
        </p:nvSpPr>
        <p:spPr>
          <a:xfrm>
            <a:off x="7847087" y="2250824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7023A1-6EE7-00B5-D750-D872DE5D9D46}"/>
              </a:ext>
            </a:extLst>
          </p:cNvPr>
          <p:cNvSpPr txBox="1"/>
          <p:nvPr/>
        </p:nvSpPr>
        <p:spPr>
          <a:xfrm>
            <a:off x="5279569" y="3195622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6C07BB-A91C-C635-B761-E3AF1B6580F2}"/>
              </a:ext>
            </a:extLst>
          </p:cNvPr>
          <p:cNvSpPr txBox="1"/>
          <p:nvPr/>
        </p:nvSpPr>
        <p:spPr>
          <a:xfrm>
            <a:off x="5917871" y="3195622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BBB8A-0ABD-4DE8-C825-EDC746CBD54A}"/>
              </a:ext>
            </a:extLst>
          </p:cNvPr>
          <p:cNvSpPr txBox="1"/>
          <p:nvPr/>
        </p:nvSpPr>
        <p:spPr>
          <a:xfrm>
            <a:off x="6558008" y="3184282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8C629F-D645-9236-CE5F-7F05078AF28D}"/>
              </a:ext>
            </a:extLst>
          </p:cNvPr>
          <p:cNvSpPr txBox="1"/>
          <p:nvPr/>
        </p:nvSpPr>
        <p:spPr>
          <a:xfrm>
            <a:off x="7836392" y="3195622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346188-43FD-846E-FBF1-AD80BC7A121F}"/>
              </a:ext>
            </a:extLst>
          </p:cNvPr>
          <p:cNvSpPr txBox="1"/>
          <p:nvPr/>
        </p:nvSpPr>
        <p:spPr>
          <a:xfrm>
            <a:off x="7995293" y="521164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atin typeface="Inconsolata SemiCondensed Bold" pitchFamily="1" charset="0"/>
              </a:rPr>
              <a:t>i</a:t>
            </a:r>
            <a:endParaRPr lang="ko-KR" altLang="en-US" sz="2000" dirty="0">
              <a:latin typeface="Inconsolata SemiCondensed Bold" pitchFamily="1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358B56-0290-D3AE-EABF-3FE69DD01D01}"/>
              </a:ext>
            </a:extLst>
          </p:cNvPr>
          <p:cNvSpPr txBox="1"/>
          <p:nvPr/>
        </p:nvSpPr>
        <p:spPr>
          <a:xfrm>
            <a:off x="8519337" y="5199933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atin typeface="Inconsolata SemiCondensed Bold" pitchFamily="1" charset="0"/>
              </a:rPr>
              <a:t>i</a:t>
            </a:r>
            <a:endParaRPr lang="ko-KR" altLang="en-US" sz="2000" dirty="0">
              <a:latin typeface="Inconsolata SemiCondensed Bold" pitchFamily="1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2B0153-B95D-B729-DEDD-E8AF9DC4C030}"/>
              </a:ext>
            </a:extLst>
          </p:cNvPr>
          <p:cNvSpPr txBox="1"/>
          <p:nvPr/>
        </p:nvSpPr>
        <p:spPr>
          <a:xfrm>
            <a:off x="4470387" y="2254029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C409FC-16D6-05EE-C484-0A23199F314F}"/>
              </a:ext>
            </a:extLst>
          </p:cNvPr>
          <p:cNvSpPr txBox="1"/>
          <p:nvPr/>
        </p:nvSpPr>
        <p:spPr>
          <a:xfrm>
            <a:off x="4457137" y="3195622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BD1C9E-D745-6C4B-4A0F-8712E20B5122}"/>
              </a:ext>
            </a:extLst>
          </p:cNvPr>
          <p:cNvSpPr txBox="1"/>
          <p:nvPr/>
        </p:nvSpPr>
        <p:spPr>
          <a:xfrm>
            <a:off x="7848922" y="4994308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625213-940F-9543-0286-9288A9372EFC}"/>
              </a:ext>
            </a:extLst>
          </p:cNvPr>
          <p:cNvSpPr txBox="1"/>
          <p:nvPr/>
        </p:nvSpPr>
        <p:spPr>
          <a:xfrm>
            <a:off x="8397463" y="4986589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767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D7DE7-EFCE-58D1-B2FE-B90B1DB4D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662" y="450851"/>
            <a:ext cx="9210675" cy="825500"/>
          </a:xfrm>
          <a:solidFill>
            <a:srgbClr val="76ABDC"/>
          </a:solidFill>
          <a:ln w="349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altLang="ko-KR" dirty="0">
                <a:latin typeface="Inconsolata ExtraBold" pitchFamily="1" charset="0"/>
              </a:rPr>
              <a:t>CCS19 (First MKTFHE scheme)</a:t>
            </a:r>
            <a:endParaRPr lang="ko-KR" altLang="en-US" dirty="0">
              <a:latin typeface="Inconsolata ExtraBold" pitchFamily="1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E6E11B-775E-0F96-818B-25070F9EF65F}"/>
              </a:ext>
            </a:extLst>
          </p:cNvPr>
          <p:cNvSpPr txBox="1"/>
          <p:nvPr/>
        </p:nvSpPr>
        <p:spPr>
          <a:xfrm>
            <a:off x="3167743" y="2813519"/>
            <a:ext cx="78415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Multiplication between single-key RGSW and MK-RLWE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O(k) time complexity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Single-key RGSW should be “structured” </a:t>
            </a:r>
            <a:endParaRPr lang="ko-KR" alt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38B3AB-393D-25A5-9BE0-263FB349CFD4}"/>
              </a:ext>
            </a:extLst>
          </p:cNvPr>
          <p:cNvSpPr txBox="1"/>
          <p:nvPr/>
        </p:nvSpPr>
        <p:spPr>
          <a:xfrm>
            <a:off x="1793908" y="2178073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SemiCondensed Bold" pitchFamily="1" charset="0"/>
                <a:ea typeface="Inconsolata SemiCondensed Bold" pitchFamily="1" charset="0"/>
              </a:rPr>
              <a:t>Hybrid Product </a:t>
            </a:r>
            <a:endParaRPr lang="ko-KR" alt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2E1630-30B3-462D-80B3-3C4D5B9D5BA5}"/>
              </a:ext>
            </a:extLst>
          </p:cNvPr>
          <p:cNvSpPr txBox="1"/>
          <p:nvPr/>
        </p:nvSpPr>
        <p:spPr>
          <a:xfrm>
            <a:off x="1793908" y="4770570"/>
            <a:ext cx="86657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In CCS19 scheme, bootstrapping requires </a:t>
            </a:r>
            <a:r>
              <a:rPr lang="en-US" altLang="ko-KR" sz="2400" dirty="0" err="1">
                <a:latin typeface="Inconsolata SemiCondensed Bold" pitchFamily="1" charset="0"/>
                <a:ea typeface="Inconsolata SemiCondensed Bold" pitchFamily="1" charset="0"/>
              </a:rPr>
              <a:t>nk</a:t>
            </a: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 hybrid products</a:t>
            </a:r>
          </a:p>
          <a:p>
            <a:pPr algn="ctr"/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and it results in O(</a:t>
            </a:r>
            <a:r>
              <a:rPr lang="en-US" altLang="ko-KR" sz="2400" dirty="0" err="1">
                <a:latin typeface="Inconsolata SemiCondensed Bold" pitchFamily="1" charset="0"/>
                <a:ea typeface="Inconsolata SemiCondensed Bold" pitchFamily="1" charset="0"/>
              </a:rPr>
              <a:t>nk</a:t>
            </a: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 ) time complexity. </a:t>
            </a:r>
            <a:endParaRPr lang="ko-KR" alt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550D38-87F7-56F6-DB3D-46463542936F}"/>
              </a:ext>
            </a:extLst>
          </p:cNvPr>
          <p:cNvSpPr txBox="1"/>
          <p:nvPr/>
        </p:nvSpPr>
        <p:spPr>
          <a:xfrm>
            <a:off x="6262248" y="509290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Inconsolata SemiCondensed Bold" pitchFamily="1" charset="0"/>
                <a:ea typeface="Inconsolata SemiCondensed Bold" pitchFamily="1" charset="0"/>
              </a:rPr>
              <a:t>2</a:t>
            </a:r>
            <a:endParaRPr lang="ko-KR" altLang="en-US" dirty="0">
              <a:latin typeface="Inconsolata SemiCondensed Bold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34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D7DE7-EFCE-58D1-B2FE-B90B1DB4D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2629" y="478765"/>
            <a:ext cx="5886741" cy="825500"/>
          </a:xfrm>
          <a:solidFill>
            <a:srgbClr val="76ABDC"/>
          </a:solidFill>
          <a:ln w="349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altLang="ko-KR" dirty="0">
                <a:latin typeface="Inconsolata ExtraBold" pitchFamily="1" charset="0"/>
              </a:rPr>
              <a:t>Our Contribution</a:t>
            </a:r>
            <a:endParaRPr lang="ko-KR" altLang="en-US" dirty="0">
              <a:latin typeface="Inconsolata ExtraBold" pitchFamily="1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E6E11B-775E-0F96-818B-25070F9EF65F}"/>
              </a:ext>
            </a:extLst>
          </p:cNvPr>
          <p:cNvSpPr txBox="1"/>
          <p:nvPr/>
        </p:nvSpPr>
        <p:spPr>
          <a:xfrm>
            <a:off x="3102427" y="4722738"/>
            <a:ext cx="78415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err="1">
                <a:latin typeface="Inconsolata SemiCondensed Bold" pitchFamily="1" charset="0"/>
                <a:ea typeface="Inconsolata SemiCondensed Bold" pitchFamily="1" charset="0"/>
              </a:rPr>
              <a:t>Mult</a:t>
            </a: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 between arbitrary single-key RGSW and MK-RLWE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O(k) time complexity</a:t>
            </a:r>
            <a:endParaRPr lang="ko-KR" alt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38B3AB-393D-25A5-9BE0-263FB349CFD4}"/>
              </a:ext>
            </a:extLst>
          </p:cNvPr>
          <p:cNvSpPr txBox="1"/>
          <p:nvPr/>
        </p:nvSpPr>
        <p:spPr>
          <a:xfrm>
            <a:off x="2036503" y="4128793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Inconsolata SemiCondensed Bold" pitchFamily="1" charset="0"/>
                <a:ea typeface="Inconsolata SemiCondensed Bold" pitchFamily="1" charset="0"/>
              </a:rPr>
              <a:t>Generalized External Product</a:t>
            </a:r>
            <a:endParaRPr lang="ko-KR" alt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0540B5-008F-1D47-443E-7200A57009DF}"/>
              </a:ext>
            </a:extLst>
          </p:cNvPr>
          <p:cNvSpPr txBox="1"/>
          <p:nvPr/>
        </p:nvSpPr>
        <p:spPr>
          <a:xfrm>
            <a:off x="3102427" y="2799932"/>
            <a:ext cx="6993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x2 speedup compared to the previous 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(Slightly) better noise variance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5A909B-FA1F-0D79-545F-F5F7B847382C}"/>
              </a:ext>
            </a:extLst>
          </p:cNvPr>
          <p:cNvSpPr txBox="1"/>
          <p:nvPr/>
        </p:nvSpPr>
        <p:spPr>
          <a:xfrm>
            <a:off x="2036503" y="2205987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Inconsolata SemiCondensed Bold" pitchFamily="1" charset="0"/>
                <a:ea typeface="Inconsolata SemiCondensed Bold" pitchFamily="1" charset="0"/>
              </a:rPr>
              <a:t>Improved Hybrid Product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2864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D7DE7-EFCE-58D1-B2FE-B90B1DB4D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14" y="478765"/>
            <a:ext cx="3705371" cy="825500"/>
          </a:xfrm>
          <a:solidFill>
            <a:srgbClr val="76ABDC"/>
          </a:solidFill>
          <a:ln w="349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altLang="ko-KR" dirty="0">
                <a:latin typeface="Inconsolata ExtraBold" pitchFamily="1" charset="0"/>
              </a:rPr>
              <a:t>Our Idea</a:t>
            </a:r>
            <a:endParaRPr lang="ko-KR" altLang="en-US" dirty="0">
              <a:latin typeface="Inconsolata ExtraBold" pitchFamily="1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E6E11B-775E-0F96-818B-25070F9EF65F}"/>
              </a:ext>
            </a:extLst>
          </p:cNvPr>
          <p:cNvSpPr txBox="1"/>
          <p:nvPr/>
        </p:nvSpPr>
        <p:spPr>
          <a:xfrm>
            <a:off x="3102427" y="4722738"/>
            <a:ext cx="78415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Merge them via generalized external product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k external prod, O(k ) time complexity</a:t>
            </a:r>
            <a:endParaRPr lang="ko-KR" alt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38B3AB-393D-25A5-9BE0-263FB349CFD4}"/>
              </a:ext>
            </a:extLst>
          </p:cNvPr>
          <p:cNvSpPr txBox="1"/>
          <p:nvPr/>
        </p:nvSpPr>
        <p:spPr>
          <a:xfrm>
            <a:off x="2036503" y="4128793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SemiCondensed Bold" pitchFamily="1" charset="0"/>
                <a:ea typeface="Inconsolata SemiCondensed Bold" pitchFamily="1" charset="0"/>
              </a:rPr>
              <a:t>Phase 2</a:t>
            </a:r>
            <a:endParaRPr lang="ko-KR" alt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0540B5-008F-1D47-443E-7200A57009DF}"/>
              </a:ext>
            </a:extLst>
          </p:cNvPr>
          <p:cNvSpPr txBox="1"/>
          <p:nvPr/>
        </p:nvSpPr>
        <p:spPr>
          <a:xfrm>
            <a:off x="3102427" y="2799932"/>
            <a:ext cx="6993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Execute bootstrapping party-wise with RGSW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err="1">
                <a:latin typeface="Inconsolata SemiCondensed Bold" pitchFamily="1" charset="0"/>
                <a:ea typeface="Inconsolata SemiCondensed Bold" pitchFamily="1" charset="0"/>
              </a:rPr>
              <a:t>kn</a:t>
            </a: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 RGSW multiplications, O(</a:t>
            </a:r>
            <a:r>
              <a:rPr lang="en-US" altLang="ko-KR" sz="2400" dirty="0" err="1">
                <a:latin typeface="Inconsolata SemiCondensed Bold" pitchFamily="1" charset="0"/>
                <a:ea typeface="Inconsolata SemiCondensed Bold" pitchFamily="1" charset="0"/>
              </a:rPr>
              <a:t>nk</a:t>
            </a: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) time complexity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5A909B-FA1F-0D79-545F-F5F7B847382C}"/>
              </a:ext>
            </a:extLst>
          </p:cNvPr>
          <p:cNvSpPr txBox="1"/>
          <p:nvPr/>
        </p:nvSpPr>
        <p:spPr>
          <a:xfrm>
            <a:off x="2036503" y="2205987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SemiCondensed Bold" pitchFamily="1" charset="0"/>
                <a:ea typeface="Inconsolata SemiCondensed Bold" pitchFamily="1" charset="0"/>
              </a:rPr>
              <a:t>Phase 1</a:t>
            </a:r>
            <a:endParaRPr lang="ko-KR" alt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0FEAD8-481C-D335-9E16-77822FA74EDC}"/>
              </a:ext>
            </a:extLst>
          </p:cNvPr>
          <p:cNvSpPr txBox="1"/>
          <p:nvPr/>
        </p:nvSpPr>
        <p:spPr>
          <a:xfrm>
            <a:off x="6185570" y="5021184"/>
            <a:ext cx="300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Inconsolata SemiCondensed Bold" pitchFamily="1" charset="0"/>
                <a:ea typeface="Inconsolata SemiCondensed Bold" pitchFamily="1" charset="0"/>
              </a:rPr>
              <a:t>2</a:t>
            </a:r>
            <a:endParaRPr lang="ko-KR" altLang="en-US" sz="2000" dirty="0">
              <a:latin typeface="Inconsolata SemiCondensed Bold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66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D7DE7-EFCE-58D1-B2FE-B90B1DB4D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4983" y="476541"/>
            <a:ext cx="4102033" cy="825500"/>
          </a:xfrm>
          <a:solidFill>
            <a:srgbClr val="76ABDC"/>
          </a:solidFill>
          <a:ln w="3492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ko-KR" dirty="0">
                <a:latin typeface="Inconsolata ExtraBold" pitchFamily="1" charset="0"/>
              </a:rPr>
              <a:t>Advantages</a:t>
            </a:r>
            <a:endParaRPr lang="ko-KR" altLang="en-US" dirty="0">
              <a:latin typeface="Inconsolata ExtraBold" pitchFamily="1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E6E11B-775E-0F96-818B-25070F9EF65F}"/>
              </a:ext>
            </a:extLst>
          </p:cNvPr>
          <p:cNvSpPr txBox="1"/>
          <p:nvPr/>
        </p:nvSpPr>
        <p:spPr>
          <a:xfrm>
            <a:off x="3102427" y="3724366"/>
            <a:ext cx="78415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O(</a:t>
            </a:r>
            <a:r>
              <a:rPr lang="en-US" altLang="ko-KR" sz="2400" dirty="0" err="1">
                <a:latin typeface="Inconsolata SemiCondensed Bold" pitchFamily="1" charset="0"/>
                <a:ea typeface="Inconsolata SemiCondensed Bold" pitchFamily="1" charset="0"/>
              </a:rPr>
              <a:t>nk+k</a:t>
            </a: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 ) time complexity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n ≈ 600, k ≤ 32, therefore almost linear.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38B3AB-393D-25A5-9BE0-263FB349CFD4}"/>
              </a:ext>
            </a:extLst>
          </p:cNvPr>
          <p:cNvSpPr txBox="1"/>
          <p:nvPr/>
        </p:nvSpPr>
        <p:spPr>
          <a:xfrm>
            <a:off x="2036503" y="3130421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ExtraBold" pitchFamily="1" charset="0"/>
                <a:ea typeface="Inconsolata ExtraBold" pitchFamily="1" charset="0"/>
              </a:rPr>
              <a:t>Quasi-linear time complexity</a:t>
            </a:r>
            <a:endParaRPr lang="ko-KR" altLang="en-US" sz="2800" dirty="0">
              <a:solidFill>
                <a:schemeClr val="accent5">
                  <a:lumMod val="50000"/>
                </a:schemeClr>
              </a:solidFill>
              <a:latin typeface="Inconsolata ExtraBold" pitchFamily="1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0540B5-008F-1D47-443E-7200A57009DF}"/>
              </a:ext>
            </a:extLst>
          </p:cNvPr>
          <p:cNvSpPr txBox="1"/>
          <p:nvPr/>
        </p:nvSpPr>
        <p:spPr>
          <a:xfrm>
            <a:off x="3102427" y="2146792"/>
            <a:ext cx="6993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CCS19 was not algorithmically parallelizable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Phase 1 of our scheme is parallelizable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5A909B-FA1F-0D79-545F-F5F7B847382C}"/>
              </a:ext>
            </a:extLst>
          </p:cNvPr>
          <p:cNvSpPr txBox="1"/>
          <p:nvPr/>
        </p:nvSpPr>
        <p:spPr>
          <a:xfrm>
            <a:off x="2036503" y="1552847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ExtraBold" pitchFamily="1" charset="0"/>
                <a:ea typeface="Inconsolata ExtraBold" pitchFamily="1" charset="0"/>
              </a:rPr>
              <a:t>Parallelizable</a:t>
            </a:r>
            <a:endParaRPr lang="ko-KR" altLang="en-US" sz="2800" dirty="0">
              <a:solidFill>
                <a:schemeClr val="accent5">
                  <a:lumMod val="50000"/>
                </a:schemeClr>
              </a:solidFill>
              <a:latin typeface="Inconsolata ExtraBold" pitchFamily="1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0FEAD8-481C-D335-9E16-77822FA74EDC}"/>
              </a:ext>
            </a:extLst>
          </p:cNvPr>
          <p:cNvSpPr txBox="1"/>
          <p:nvPr/>
        </p:nvSpPr>
        <p:spPr>
          <a:xfrm>
            <a:off x="4280638" y="3632033"/>
            <a:ext cx="300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Inconsolata SemiCondensed Bold" pitchFamily="1" charset="0"/>
                <a:ea typeface="Inconsolata SemiCondensed Bold" pitchFamily="1" charset="0"/>
              </a:rPr>
              <a:t>2</a:t>
            </a:r>
            <a:endParaRPr lang="ko-KR" altLang="en-US" sz="2000" dirty="0">
              <a:latin typeface="Inconsolata SemiCondensed Bold" pitchFamily="1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5B20F1-2AEC-50AD-7356-DEB2C4D0C582}"/>
              </a:ext>
            </a:extLst>
          </p:cNvPr>
          <p:cNvSpPr txBox="1"/>
          <p:nvPr/>
        </p:nvSpPr>
        <p:spPr>
          <a:xfrm>
            <a:off x="3102427" y="5301940"/>
            <a:ext cx="78415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CCS19 uses structured RGSW bootstrapping key.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Our scheme uses conventional bootstrapping key, with additional </a:t>
            </a:r>
            <a:r>
              <a:rPr lang="en-US" altLang="ko-KR" sz="2400" dirty="0" err="1">
                <a:latin typeface="Inconsolata SemiCondensed Bold" pitchFamily="1" charset="0"/>
                <a:ea typeface="Inconsolata SemiCondensed Bold" pitchFamily="1" charset="0"/>
              </a:rPr>
              <a:t>relinearization</a:t>
            </a: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 key.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070BFF-BB63-0395-0861-3D5FFE08B12B}"/>
              </a:ext>
            </a:extLst>
          </p:cNvPr>
          <p:cNvSpPr txBox="1"/>
          <p:nvPr/>
        </p:nvSpPr>
        <p:spPr>
          <a:xfrm>
            <a:off x="2036503" y="4707995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ExtraBold" pitchFamily="1" charset="0"/>
                <a:ea typeface="Inconsolata ExtraBold" pitchFamily="1" charset="0"/>
              </a:rPr>
              <a:t>Key-compatible</a:t>
            </a:r>
            <a:endParaRPr lang="ko-KR" altLang="en-US" sz="2800" dirty="0">
              <a:solidFill>
                <a:schemeClr val="accent5">
                  <a:lumMod val="50000"/>
                </a:schemeClr>
              </a:solidFill>
              <a:latin typeface="Inconsolata ExtraBold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88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D7DE7-EFCE-58D1-B2FE-B90B1DB4D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14" y="478765"/>
            <a:ext cx="3705371" cy="825500"/>
          </a:xfrm>
          <a:solidFill>
            <a:srgbClr val="76ABDC"/>
          </a:solidFill>
          <a:ln w="349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altLang="ko-KR" dirty="0">
                <a:latin typeface="Inconsolata ExtraBold" pitchFamily="1" charset="0"/>
              </a:rPr>
              <a:t>Performance</a:t>
            </a:r>
            <a:endParaRPr lang="ko-KR" altLang="en-US" dirty="0">
              <a:latin typeface="Inconsolata ExtraBold" pitchFamily="1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1EB9373D-3316-23A9-A5C1-67955EECC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789" y="1535552"/>
            <a:ext cx="5812420" cy="484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39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37B3F73-E7B4-9BC5-EE3E-1EF1F3389AAE}"/>
              </a:ext>
            </a:extLst>
          </p:cNvPr>
          <p:cNvSpPr txBox="1"/>
          <p:nvPr/>
        </p:nvSpPr>
        <p:spPr>
          <a:xfrm>
            <a:off x="2964381" y="2736502"/>
            <a:ext cx="626325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4000" dirty="0">
                <a:latin typeface="넥슨Lv1고딕 Low OTF Bold" panose="00000800000000000000" pitchFamily="50" charset="-127"/>
                <a:ea typeface="넥슨Lv1고딕 Low OTF Bold" panose="00000800000000000000" pitchFamily="50" charset="-127"/>
              </a:rPr>
              <a:t>감사합니다</a:t>
            </a:r>
            <a:r>
              <a:rPr lang="en-US" altLang="ko-KR" sz="4000" dirty="0">
                <a:latin typeface="넥슨Lv1고딕 Low OTF Bold" panose="00000800000000000000" pitchFamily="50" charset="-127"/>
                <a:ea typeface="넥슨Lv1고딕 Low OTF Bold" panose="00000800000000000000" pitchFamily="50" charset="-127"/>
              </a:rPr>
              <a:t>.</a:t>
            </a:r>
          </a:p>
          <a:p>
            <a:pPr algn="ctr"/>
            <a:r>
              <a:rPr lang="en-US" altLang="ko-KR" sz="4400" dirty="0">
                <a:latin typeface="Inconsolata SemiCondensed Bold" pitchFamily="1" charset="0"/>
                <a:ea typeface="Inconsolata SemiCondensed Bold" pitchFamily="1" charset="0"/>
              </a:rPr>
              <a:t>Thank you for listening.</a:t>
            </a:r>
          </a:p>
        </p:txBody>
      </p:sp>
    </p:spTree>
    <p:extLst>
      <p:ext uri="{BB962C8B-B14F-4D97-AF65-F5344CB8AC3E}">
        <p14:creationId xmlns:p14="http://schemas.microsoft.com/office/powerpoint/2010/main" val="3001241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D7DE7-EFCE-58D1-B2FE-B90B1DB4D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662" y="450851"/>
            <a:ext cx="9210675" cy="825500"/>
          </a:xfrm>
          <a:solidFill>
            <a:srgbClr val="76ABDC"/>
          </a:solidFill>
          <a:ln w="349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altLang="ko-KR" dirty="0">
                <a:latin typeface="Inconsolata ExtraBold" pitchFamily="1" charset="0"/>
              </a:rPr>
              <a:t>What is Homomorphic Encryption?</a:t>
            </a:r>
            <a:endParaRPr lang="ko-KR" altLang="en-US" dirty="0">
              <a:latin typeface="Inconsolata ExtraBold" pitchFamily="1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022C4B11-00FE-7330-6645-5190FB45F81E}"/>
              </a:ext>
            </a:extLst>
          </p:cNvPr>
          <p:cNvGrpSpPr/>
          <p:nvPr/>
        </p:nvGrpSpPr>
        <p:grpSpPr>
          <a:xfrm>
            <a:off x="3483522" y="3884652"/>
            <a:ext cx="467757" cy="553998"/>
            <a:chOff x="1895475" y="2343150"/>
            <a:chExt cx="467757" cy="55399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BB5FE2-42CB-5EBC-6EF8-D408C36D12C9}"/>
                </a:ext>
              </a:extLst>
            </p:cNvPr>
            <p:cNvSpPr txBox="1"/>
            <p:nvPr/>
          </p:nvSpPr>
          <p:spPr>
            <a:xfrm>
              <a:off x="1895475" y="2343150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m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A76A93F-B776-B9AE-8967-530B645EE8F2}"/>
                </a:ext>
              </a:extLst>
            </p:cNvPr>
            <p:cNvSpPr txBox="1"/>
            <p:nvPr/>
          </p:nvSpPr>
          <p:spPr>
            <a:xfrm>
              <a:off x="2074370" y="252781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1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8191238E-5914-348F-E2AF-41625A5EFCD6}"/>
              </a:ext>
            </a:extLst>
          </p:cNvPr>
          <p:cNvGrpSpPr/>
          <p:nvPr/>
        </p:nvGrpSpPr>
        <p:grpSpPr>
          <a:xfrm>
            <a:off x="4130174" y="3884652"/>
            <a:ext cx="467757" cy="553998"/>
            <a:chOff x="1895475" y="2343150"/>
            <a:chExt cx="467757" cy="55399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1FB0BC0-129D-CCCD-71D0-DF7B4A8EA999}"/>
                </a:ext>
              </a:extLst>
            </p:cNvPr>
            <p:cNvSpPr txBox="1"/>
            <p:nvPr/>
          </p:nvSpPr>
          <p:spPr>
            <a:xfrm>
              <a:off x="1895475" y="2343150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m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096551-5DCB-5CE2-D2A5-FCE1FEC4D768}"/>
                </a:ext>
              </a:extLst>
            </p:cNvPr>
            <p:cNvSpPr txBox="1"/>
            <p:nvPr/>
          </p:nvSpPr>
          <p:spPr>
            <a:xfrm>
              <a:off x="2074370" y="252781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2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  <p:pic>
        <p:nvPicPr>
          <p:cNvPr id="18" name="그림 17" descr="좌석이(가) 표시된 사진&#10;&#10;자동 생성된 설명">
            <a:extLst>
              <a:ext uri="{FF2B5EF4-FFF2-40B4-BE49-F238E27FC236}">
                <a16:creationId xmlns:a16="http://schemas.microsoft.com/office/drawing/2014/main" id="{FC2D8E90-F9BE-1FBF-FC79-FF0BB77EA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343" y="1786538"/>
            <a:ext cx="2111659" cy="200428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4E2B9745-45DA-F651-1DBA-E1786FD6F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05999" y="1580911"/>
            <a:ext cx="2111658" cy="211907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23700DD-F822-B524-0F5F-1506DEE3AD2E}"/>
              </a:ext>
            </a:extLst>
          </p:cNvPr>
          <p:cNvSpPr txBox="1"/>
          <p:nvPr/>
        </p:nvSpPr>
        <p:spPr>
          <a:xfrm>
            <a:off x="7144485" y="3884652"/>
            <a:ext cx="139653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>
                <a:latin typeface="Inconsolata SemiCondensed Bold" pitchFamily="1" charset="0"/>
                <a:ea typeface="Inconsolata SemiCondensed Bold" pitchFamily="1" charset="0"/>
              </a:rPr>
              <a:t>f(x, y)</a:t>
            </a:r>
            <a:endParaRPr lang="ko-KR" altLang="en-US" sz="3000" dirty="0">
              <a:latin typeface="Inconsolata SemiCondensed Bold" pitchFamily="1" charset="0"/>
            </a:endParaRPr>
          </a:p>
        </p:txBody>
      </p:sp>
      <p:sp>
        <p:nvSpPr>
          <p:cNvPr id="25" name="화살표: 오른쪽 24">
            <a:extLst>
              <a:ext uri="{FF2B5EF4-FFF2-40B4-BE49-F238E27FC236}">
                <a16:creationId xmlns:a16="http://schemas.microsoft.com/office/drawing/2014/main" id="{13F8F749-455D-9D25-FA76-C37F24073201}"/>
              </a:ext>
            </a:extLst>
          </p:cNvPr>
          <p:cNvSpPr/>
          <p:nvPr/>
        </p:nvSpPr>
        <p:spPr>
          <a:xfrm rot="3196183">
            <a:off x="4516544" y="4801446"/>
            <a:ext cx="1073487" cy="335282"/>
          </a:xfrm>
          <a:prstGeom prst="rightArrow">
            <a:avLst>
              <a:gd name="adj1" fmla="val 29368"/>
              <a:gd name="adj2" fmla="val 80948"/>
            </a:avLst>
          </a:prstGeom>
          <a:solidFill>
            <a:srgbClr val="55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화살표: 오른쪽 27">
            <a:extLst>
              <a:ext uri="{FF2B5EF4-FFF2-40B4-BE49-F238E27FC236}">
                <a16:creationId xmlns:a16="http://schemas.microsoft.com/office/drawing/2014/main" id="{860DED5D-EFB8-9E66-9843-B11DCB706DB8}"/>
              </a:ext>
            </a:extLst>
          </p:cNvPr>
          <p:cNvSpPr/>
          <p:nvPr/>
        </p:nvSpPr>
        <p:spPr>
          <a:xfrm rot="7768814">
            <a:off x="6431751" y="4811012"/>
            <a:ext cx="1073487" cy="335282"/>
          </a:xfrm>
          <a:prstGeom prst="rightArrow">
            <a:avLst>
              <a:gd name="adj1" fmla="val 29368"/>
              <a:gd name="adj2" fmla="val 80948"/>
            </a:avLst>
          </a:prstGeom>
          <a:solidFill>
            <a:srgbClr val="55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04FE755C-CAB8-18DA-17A2-F061E143A54E}"/>
              </a:ext>
            </a:extLst>
          </p:cNvPr>
          <p:cNvGrpSpPr/>
          <p:nvPr/>
        </p:nvGrpSpPr>
        <p:grpSpPr>
          <a:xfrm>
            <a:off x="5289514" y="5461908"/>
            <a:ext cx="1569660" cy="582610"/>
            <a:chOff x="5289514" y="5461908"/>
            <a:chExt cx="1569660" cy="58261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E7FE24C-BD50-2D95-9600-D2A32F9CA573}"/>
                </a:ext>
              </a:extLst>
            </p:cNvPr>
            <p:cNvSpPr txBox="1"/>
            <p:nvPr/>
          </p:nvSpPr>
          <p:spPr>
            <a:xfrm>
              <a:off x="5289514" y="5490520"/>
              <a:ext cx="156966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f(  ,  )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2F5BB71A-12F5-1E72-19D2-7059B698585A}"/>
                </a:ext>
              </a:extLst>
            </p:cNvPr>
            <p:cNvGrpSpPr/>
            <p:nvPr/>
          </p:nvGrpSpPr>
          <p:grpSpPr>
            <a:xfrm>
              <a:off x="5653282" y="5461908"/>
              <a:ext cx="467757" cy="553998"/>
              <a:chOff x="1895475" y="2343150"/>
              <a:chExt cx="467757" cy="553998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CF3FA50-4E01-874D-B621-91A64AC26802}"/>
                  </a:ext>
                </a:extLst>
              </p:cNvPr>
              <p:cNvSpPr txBox="1"/>
              <p:nvPr/>
            </p:nvSpPr>
            <p:spPr>
              <a:xfrm>
                <a:off x="1895475" y="2343150"/>
                <a:ext cx="357790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000" dirty="0">
                    <a:latin typeface="Inconsolata SemiCondensed Bold" pitchFamily="1" charset="0"/>
                    <a:ea typeface="Inconsolata SemiCondensed Bold" pitchFamily="1" charset="0"/>
                  </a:rPr>
                  <a:t>m</a:t>
                </a:r>
                <a:endParaRPr lang="ko-KR" altLang="en-US" sz="3000" dirty="0">
                  <a:latin typeface="Inconsolata SemiCondensed Bold" pitchFamily="1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E06E9D-A30A-905B-38D9-DC3B746F6456}"/>
                  </a:ext>
                </a:extLst>
              </p:cNvPr>
              <p:cNvSpPr txBox="1"/>
              <p:nvPr/>
            </p:nvSpPr>
            <p:spPr>
              <a:xfrm>
                <a:off x="2074370" y="2527816"/>
                <a:ext cx="2888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>
                    <a:latin typeface="Inconsolata SemiCondensed Bold" pitchFamily="1" charset="0"/>
                    <a:ea typeface="Inconsolata SemiCondensed Bold" pitchFamily="1" charset="0"/>
                  </a:rPr>
                  <a:t>1</a:t>
                </a:r>
                <a:endParaRPr lang="ko-KR" altLang="en-US" dirty="0">
                  <a:latin typeface="Inconsolata SemiCondensed Bold" pitchFamily="1" charset="0"/>
                </a:endParaRPr>
              </a:p>
            </p:txBody>
          </p:sp>
        </p:grpSp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1BBA1D68-24F0-E3CF-8C6B-1EDC0CBD97EB}"/>
                </a:ext>
              </a:extLst>
            </p:cNvPr>
            <p:cNvGrpSpPr/>
            <p:nvPr/>
          </p:nvGrpSpPr>
          <p:grpSpPr>
            <a:xfrm>
              <a:off x="6180930" y="5461908"/>
              <a:ext cx="467757" cy="553998"/>
              <a:chOff x="1895475" y="2343150"/>
              <a:chExt cx="467757" cy="553998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647AFF5-8C8B-CA9E-4FE7-29E660836449}"/>
                  </a:ext>
                </a:extLst>
              </p:cNvPr>
              <p:cNvSpPr txBox="1"/>
              <p:nvPr/>
            </p:nvSpPr>
            <p:spPr>
              <a:xfrm>
                <a:off x="1895475" y="2343150"/>
                <a:ext cx="357790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000" dirty="0">
                    <a:latin typeface="Inconsolata SemiCondensed Bold" pitchFamily="1" charset="0"/>
                    <a:ea typeface="Inconsolata SemiCondensed Bold" pitchFamily="1" charset="0"/>
                  </a:rPr>
                  <a:t>m</a:t>
                </a:r>
                <a:endParaRPr lang="ko-KR" altLang="en-US" sz="3000" dirty="0">
                  <a:latin typeface="Inconsolata SemiCondensed Bold" pitchFamily="1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43547A9-169A-2076-32D1-FBC0A5DD8320}"/>
                  </a:ext>
                </a:extLst>
              </p:cNvPr>
              <p:cNvSpPr txBox="1"/>
              <p:nvPr/>
            </p:nvSpPr>
            <p:spPr>
              <a:xfrm>
                <a:off x="2074370" y="2527816"/>
                <a:ext cx="2888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>
                    <a:latin typeface="Inconsolata SemiCondensed Bold" pitchFamily="1" charset="0"/>
                    <a:ea typeface="Inconsolata SemiCondensed Bold" pitchFamily="1" charset="0"/>
                  </a:rPr>
                  <a:t>2</a:t>
                </a:r>
                <a:endParaRPr lang="ko-KR" altLang="en-US" dirty="0">
                  <a:latin typeface="Inconsolata SemiCondensed Bold" pitchFamily="1" charset="0"/>
                </a:endParaRPr>
              </a:p>
            </p:txBody>
          </p:sp>
        </p:grpSp>
      </p:grpSp>
      <p:pic>
        <p:nvPicPr>
          <p:cNvPr id="38" name="그림 37" descr="텍스트이(가) 표시된 사진&#10;&#10;자동 생성된 설명">
            <a:extLst>
              <a:ext uri="{FF2B5EF4-FFF2-40B4-BE49-F238E27FC236}">
                <a16:creationId xmlns:a16="http://schemas.microsoft.com/office/drawing/2014/main" id="{25582C9F-3B53-5959-EAD3-52D01025B9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112" y="3483017"/>
            <a:ext cx="1719750" cy="135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60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D7DE7-EFCE-58D1-B2FE-B90B1DB4D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662" y="450851"/>
            <a:ext cx="9210675" cy="825500"/>
          </a:xfrm>
          <a:solidFill>
            <a:srgbClr val="76ABDC"/>
          </a:solidFill>
          <a:ln w="349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altLang="ko-KR" dirty="0">
                <a:latin typeface="Inconsolata ExtraBold" pitchFamily="1" charset="0"/>
              </a:rPr>
              <a:t>What is Homomorphic Encryption?</a:t>
            </a:r>
            <a:endParaRPr lang="ko-KR" altLang="en-US" dirty="0">
              <a:latin typeface="Inconsolata ExtraBold" pitchFamily="1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022C4B11-00FE-7330-6645-5190FB45F81E}"/>
              </a:ext>
            </a:extLst>
          </p:cNvPr>
          <p:cNvGrpSpPr/>
          <p:nvPr/>
        </p:nvGrpSpPr>
        <p:grpSpPr>
          <a:xfrm>
            <a:off x="2407197" y="3718911"/>
            <a:ext cx="467757" cy="553998"/>
            <a:chOff x="1895475" y="2343150"/>
            <a:chExt cx="467757" cy="55399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BB5FE2-42CB-5EBC-6EF8-D408C36D12C9}"/>
                </a:ext>
              </a:extLst>
            </p:cNvPr>
            <p:cNvSpPr txBox="1"/>
            <p:nvPr/>
          </p:nvSpPr>
          <p:spPr>
            <a:xfrm>
              <a:off x="1895475" y="2343150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m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A76A93F-B776-B9AE-8967-530B645EE8F2}"/>
                </a:ext>
              </a:extLst>
            </p:cNvPr>
            <p:cNvSpPr txBox="1"/>
            <p:nvPr/>
          </p:nvSpPr>
          <p:spPr>
            <a:xfrm>
              <a:off x="2074370" y="252781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1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8191238E-5914-348F-E2AF-41625A5EFCD6}"/>
              </a:ext>
            </a:extLst>
          </p:cNvPr>
          <p:cNvGrpSpPr/>
          <p:nvPr/>
        </p:nvGrpSpPr>
        <p:grpSpPr>
          <a:xfrm>
            <a:off x="3053849" y="3718911"/>
            <a:ext cx="467757" cy="553998"/>
            <a:chOff x="1895475" y="2343150"/>
            <a:chExt cx="467757" cy="55399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1FB0BC0-129D-CCCD-71D0-DF7B4A8EA999}"/>
                </a:ext>
              </a:extLst>
            </p:cNvPr>
            <p:cNvSpPr txBox="1"/>
            <p:nvPr/>
          </p:nvSpPr>
          <p:spPr>
            <a:xfrm>
              <a:off x="1895475" y="2343150"/>
              <a:ext cx="3577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m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096551-5DCB-5CE2-D2A5-FCE1FEC4D768}"/>
                </a:ext>
              </a:extLst>
            </p:cNvPr>
            <p:cNvSpPr txBox="1"/>
            <p:nvPr/>
          </p:nvSpPr>
          <p:spPr>
            <a:xfrm>
              <a:off x="2074370" y="252781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Inconsolata SemiCondensed Bold" pitchFamily="1" charset="0"/>
                  <a:ea typeface="Inconsolata SemiCondensed Bold" pitchFamily="1" charset="0"/>
                </a:rPr>
                <a:t>2</a:t>
              </a:r>
              <a:endParaRPr lang="ko-KR" altLang="en-US" dirty="0">
                <a:latin typeface="Inconsolata SemiCondensed Bold" pitchFamily="1" charset="0"/>
              </a:endParaRPr>
            </a:p>
          </p:txBody>
        </p:sp>
      </p:grpSp>
      <p:pic>
        <p:nvPicPr>
          <p:cNvPr id="18" name="그림 17" descr="좌석이(가) 표시된 사진&#10;&#10;자동 생성된 설명">
            <a:extLst>
              <a:ext uri="{FF2B5EF4-FFF2-40B4-BE49-F238E27FC236}">
                <a16:creationId xmlns:a16="http://schemas.microsoft.com/office/drawing/2014/main" id="{FC2D8E90-F9BE-1FBF-FC79-FF0BB77EA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89" y="1714624"/>
            <a:ext cx="2111659" cy="200428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4E2B9745-45DA-F651-1DBA-E1786FD6F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94250" y="2153834"/>
            <a:ext cx="2111658" cy="211907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23700DD-F822-B524-0F5F-1506DEE3AD2E}"/>
              </a:ext>
            </a:extLst>
          </p:cNvPr>
          <p:cNvSpPr txBox="1"/>
          <p:nvPr/>
        </p:nvSpPr>
        <p:spPr>
          <a:xfrm>
            <a:off x="7682274" y="4535144"/>
            <a:ext cx="139653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dirty="0" smtClean="0">
                <a:latin typeface="Inconsolata SemiCondensed Bold" pitchFamily="1" charset="0"/>
                <a:ea typeface="Inconsolata SemiCondensed Bold" pitchFamily="1" charset="0"/>
              </a:rPr>
              <a:t>f(x, y</a:t>
            </a:r>
            <a:r>
              <a:rPr lang="en-US" altLang="ko-KR" sz="3000" dirty="0">
                <a:latin typeface="Inconsolata SemiCondensed Bold" pitchFamily="1" charset="0"/>
                <a:ea typeface="Inconsolata SemiCondensed Bold" pitchFamily="1" charset="0"/>
              </a:rPr>
              <a:t>)</a:t>
            </a:r>
            <a:endParaRPr lang="ko-KR" altLang="en-US" sz="3000" dirty="0">
              <a:latin typeface="Inconsolata SemiCondensed Bold" pitchFamily="1" charset="0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04FE755C-CAB8-18DA-17A2-F061E143A54E}"/>
              </a:ext>
            </a:extLst>
          </p:cNvPr>
          <p:cNvGrpSpPr/>
          <p:nvPr/>
        </p:nvGrpSpPr>
        <p:grpSpPr>
          <a:xfrm>
            <a:off x="2190588" y="5431893"/>
            <a:ext cx="1569660" cy="582610"/>
            <a:chOff x="5289514" y="5461908"/>
            <a:chExt cx="1569660" cy="58261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E7FE24C-BD50-2D95-9600-D2A32F9CA573}"/>
                </a:ext>
              </a:extLst>
            </p:cNvPr>
            <p:cNvSpPr txBox="1"/>
            <p:nvPr/>
          </p:nvSpPr>
          <p:spPr>
            <a:xfrm>
              <a:off x="5289514" y="5490520"/>
              <a:ext cx="156966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dirty="0">
                  <a:latin typeface="Inconsolata SemiCondensed Bold" pitchFamily="1" charset="0"/>
                  <a:ea typeface="Inconsolata SemiCondensed Bold" pitchFamily="1" charset="0"/>
                </a:rPr>
                <a:t>f(  ,  )</a:t>
              </a:r>
              <a:endParaRPr lang="ko-KR" altLang="en-US" sz="3000" dirty="0">
                <a:latin typeface="Inconsolata SemiCondensed Bold" pitchFamily="1" charset="0"/>
              </a:endParaRPr>
            </a:p>
          </p:txBody>
        </p: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2F5BB71A-12F5-1E72-19D2-7059B698585A}"/>
                </a:ext>
              </a:extLst>
            </p:cNvPr>
            <p:cNvGrpSpPr/>
            <p:nvPr/>
          </p:nvGrpSpPr>
          <p:grpSpPr>
            <a:xfrm>
              <a:off x="5653282" y="5461908"/>
              <a:ext cx="467757" cy="553998"/>
              <a:chOff x="1895475" y="2343150"/>
              <a:chExt cx="467757" cy="553998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CF3FA50-4E01-874D-B621-91A64AC26802}"/>
                  </a:ext>
                </a:extLst>
              </p:cNvPr>
              <p:cNvSpPr txBox="1"/>
              <p:nvPr/>
            </p:nvSpPr>
            <p:spPr>
              <a:xfrm>
                <a:off x="1895475" y="2343150"/>
                <a:ext cx="357790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000" dirty="0">
                    <a:latin typeface="Inconsolata SemiCondensed Bold" pitchFamily="1" charset="0"/>
                    <a:ea typeface="Inconsolata SemiCondensed Bold" pitchFamily="1" charset="0"/>
                  </a:rPr>
                  <a:t>m</a:t>
                </a:r>
                <a:endParaRPr lang="ko-KR" altLang="en-US" sz="3000" dirty="0">
                  <a:latin typeface="Inconsolata SemiCondensed Bold" pitchFamily="1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E06E9D-A30A-905B-38D9-DC3B746F6456}"/>
                  </a:ext>
                </a:extLst>
              </p:cNvPr>
              <p:cNvSpPr txBox="1"/>
              <p:nvPr/>
            </p:nvSpPr>
            <p:spPr>
              <a:xfrm>
                <a:off x="2074370" y="2527816"/>
                <a:ext cx="2888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>
                    <a:latin typeface="Inconsolata SemiCondensed Bold" pitchFamily="1" charset="0"/>
                    <a:ea typeface="Inconsolata SemiCondensed Bold" pitchFamily="1" charset="0"/>
                  </a:rPr>
                  <a:t>1</a:t>
                </a:r>
                <a:endParaRPr lang="ko-KR" altLang="en-US" dirty="0">
                  <a:latin typeface="Inconsolata SemiCondensed Bold" pitchFamily="1" charset="0"/>
                </a:endParaRPr>
              </a:p>
            </p:txBody>
          </p:sp>
        </p:grpSp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1BBA1D68-24F0-E3CF-8C6B-1EDC0CBD97EB}"/>
                </a:ext>
              </a:extLst>
            </p:cNvPr>
            <p:cNvGrpSpPr/>
            <p:nvPr/>
          </p:nvGrpSpPr>
          <p:grpSpPr>
            <a:xfrm>
              <a:off x="6180930" y="5461908"/>
              <a:ext cx="467757" cy="553998"/>
              <a:chOff x="1895475" y="2343150"/>
              <a:chExt cx="467757" cy="553998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647AFF5-8C8B-CA9E-4FE7-29E660836449}"/>
                  </a:ext>
                </a:extLst>
              </p:cNvPr>
              <p:cNvSpPr txBox="1"/>
              <p:nvPr/>
            </p:nvSpPr>
            <p:spPr>
              <a:xfrm>
                <a:off x="1895475" y="2343150"/>
                <a:ext cx="357790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000" dirty="0">
                    <a:latin typeface="Inconsolata SemiCondensed Bold" pitchFamily="1" charset="0"/>
                    <a:ea typeface="Inconsolata SemiCondensed Bold" pitchFamily="1" charset="0"/>
                  </a:rPr>
                  <a:t>m</a:t>
                </a:r>
                <a:endParaRPr lang="ko-KR" altLang="en-US" sz="3000" dirty="0">
                  <a:latin typeface="Inconsolata SemiCondensed Bold" pitchFamily="1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43547A9-169A-2076-32D1-FBC0A5DD8320}"/>
                  </a:ext>
                </a:extLst>
              </p:cNvPr>
              <p:cNvSpPr txBox="1"/>
              <p:nvPr/>
            </p:nvSpPr>
            <p:spPr>
              <a:xfrm>
                <a:off x="2074370" y="2527816"/>
                <a:ext cx="2888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>
                    <a:latin typeface="Inconsolata SemiCondensed Bold" pitchFamily="1" charset="0"/>
                    <a:ea typeface="Inconsolata SemiCondensed Bold" pitchFamily="1" charset="0"/>
                  </a:rPr>
                  <a:t>2</a:t>
                </a:r>
                <a:endParaRPr lang="ko-KR" altLang="en-US" dirty="0">
                  <a:latin typeface="Inconsolata SemiCondensed Bold" pitchFamily="1" charset="0"/>
                </a:endParaRPr>
              </a:p>
            </p:txBody>
          </p:sp>
        </p:grpSp>
      </p:grpSp>
      <p:sp>
        <p:nvSpPr>
          <p:cNvPr id="11" name="화살표: 왼쪽 10">
            <a:extLst>
              <a:ext uri="{FF2B5EF4-FFF2-40B4-BE49-F238E27FC236}">
                <a16:creationId xmlns:a16="http://schemas.microsoft.com/office/drawing/2014/main" id="{CF5304BD-390E-72DE-21F8-9193DC186751}"/>
              </a:ext>
            </a:extLst>
          </p:cNvPr>
          <p:cNvSpPr/>
          <p:nvPr/>
        </p:nvSpPr>
        <p:spPr>
          <a:xfrm rot="675625" flipH="1">
            <a:off x="4622976" y="4306895"/>
            <a:ext cx="2642042" cy="249698"/>
          </a:xfrm>
          <a:prstGeom prst="leftArrow">
            <a:avLst>
              <a:gd name="adj1" fmla="val 34526"/>
              <a:gd name="adj2" fmla="val 140378"/>
            </a:avLst>
          </a:prstGeom>
          <a:solidFill>
            <a:srgbClr val="55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화살표: 왼쪽 11">
            <a:extLst>
              <a:ext uri="{FF2B5EF4-FFF2-40B4-BE49-F238E27FC236}">
                <a16:creationId xmlns:a16="http://schemas.microsoft.com/office/drawing/2014/main" id="{BA9429A5-3D1A-951E-8D5F-FF6230313BEE}"/>
              </a:ext>
            </a:extLst>
          </p:cNvPr>
          <p:cNvSpPr/>
          <p:nvPr/>
        </p:nvSpPr>
        <p:spPr>
          <a:xfrm rot="9917601" flipH="1">
            <a:off x="4570331" y="5184658"/>
            <a:ext cx="2642042" cy="249698"/>
          </a:xfrm>
          <a:prstGeom prst="leftArrow">
            <a:avLst>
              <a:gd name="adj1" fmla="val 34526"/>
              <a:gd name="adj2" fmla="val 140378"/>
            </a:avLst>
          </a:prstGeom>
          <a:solidFill>
            <a:srgbClr val="55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CA9455-709E-E8F8-5473-929B7CAF1140}"/>
              </a:ext>
            </a:extLst>
          </p:cNvPr>
          <p:cNvSpPr txBox="1"/>
          <p:nvPr/>
        </p:nvSpPr>
        <p:spPr>
          <a:xfrm rot="649458">
            <a:off x="5486980" y="3995910"/>
            <a:ext cx="91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Inconsolata SemiCondensed Bold" pitchFamily="1" charset="0"/>
                <a:ea typeface="Inconsolata SemiCondensed Bold" pitchFamily="1" charset="0"/>
              </a:rPr>
              <a:t>Encrypt</a:t>
            </a:r>
            <a:endParaRPr lang="ko-KR" altLang="en-US" dirty="0">
              <a:latin typeface="Inconsolata SemiCondensed Bold" pitchFamily="1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CCDC11-0824-EF38-2C4A-98EB902768D4}"/>
              </a:ext>
            </a:extLst>
          </p:cNvPr>
          <p:cNvSpPr txBox="1"/>
          <p:nvPr/>
        </p:nvSpPr>
        <p:spPr>
          <a:xfrm rot="20745060">
            <a:off x="5491824" y="5289495"/>
            <a:ext cx="91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Inconsolata SemiCondensed Bold" pitchFamily="1" charset="0"/>
                <a:ea typeface="Inconsolata SemiCondensed Bold" pitchFamily="1" charset="0"/>
              </a:rPr>
              <a:t>Decrypt</a:t>
            </a:r>
            <a:endParaRPr lang="ko-KR" altLang="en-US" dirty="0">
              <a:latin typeface="Inconsolata SemiCondensed Bold" pitchFamily="1" charset="0"/>
            </a:endParaRPr>
          </a:p>
        </p:txBody>
      </p:sp>
      <p:pic>
        <p:nvPicPr>
          <p:cNvPr id="16" name="그림 15" descr="텍스트이(가) 표시된 사진&#10;&#10;자동 생성된 설명">
            <a:extLst>
              <a:ext uri="{FF2B5EF4-FFF2-40B4-BE49-F238E27FC236}">
                <a16:creationId xmlns:a16="http://schemas.microsoft.com/office/drawing/2014/main" id="{3D837112-E3C5-D676-C890-F506481E23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191" y="3090374"/>
            <a:ext cx="1750440" cy="138148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A76A93F-B776-B9AE-8967-530B645EE8F2}"/>
              </a:ext>
            </a:extLst>
          </p:cNvPr>
          <p:cNvSpPr txBox="1"/>
          <p:nvPr/>
        </p:nvSpPr>
        <p:spPr>
          <a:xfrm>
            <a:off x="7699932" y="4391715"/>
            <a:ext cx="322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Inconsolata SemiCondensed Bold" pitchFamily="1" charset="0"/>
                <a:ea typeface="Inconsolata SemiCondensed Bold" pitchFamily="1" charset="0"/>
              </a:rPr>
              <a:t>~</a:t>
            </a:r>
            <a:endParaRPr lang="ko-KR" altLang="en-US" dirty="0">
              <a:latin typeface="Inconsolata SemiCondensed Bold" pitchFamily="1" charset="0"/>
            </a:endParaRPr>
          </a:p>
        </p:txBody>
      </p:sp>
      <p:pic>
        <p:nvPicPr>
          <p:cNvPr id="26" name="Picture 2" descr="금_행운의열쇠(로고) 시세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3200" l="10000" r="92200">
                        <a14:backgroundMark x1="55800" y1="23000" x2="55800" y2="23000"/>
                        <a14:backgroundMark x1="63600" y1="22200" x2="63600" y2="22200"/>
                        <a14:backgroundMark x1="78400" y1="37400" x2="78400" y2="37400"/>
                        <a14:backgroundMark x1="78000" y1="29200" x2="78000" y2="29200"/>
                        <a14:backgroundMark x1="86800" y1="38000" x2="86800" y2="3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939" y="3213371"/>
            <a:ext cx="624010" cy="62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77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D7DE7-EFCE-58D1-B2FE-B90B1DB4D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662" y="450851"/>
            <a:ext cx="9210675" cy="825500"/>
          </a:xfrm>
          <a:solidFill>
            <a:srgbClr val="76ABDC"/>
          </a:solidFill>
          <a:ln w="349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altLang="ko-KR" dirty="0">
                <a:latin typeface="Inconsolata ExtraBold" pitchFamily="1" charset="0"/>
              </a:rPr>
              <a:t>Form of </a:t>
            </a:r>
            <a:r>
              <a:rPr lang="en-US" altLang="ko-KR" dirty="0" smtClean="0">
                <a:latin typeface="Inconsolata ExtraBold" pitchFamily="1" charset="0"/>
              </a:rPr>
              <a:t>LWE </a:t>
            </a:r>
            <a:r>
              <a:rPr lang="en-US" altLang="ko-KR" dirty="0">
                <a:latin typeface="Inconsolata ExtraBold" pitchFamily="1" charset="0"/>
              </a:rPr>
              <a:t>ciphertexts</a:t>
            </a:r>
            <a:endParaRPr lang="ko-KR" altLang="en-US" dirty="0">
              <a:latin typeface="Inconsolata ExtraBold" pitchFamily="1" charset="0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BD9BFF80-1174-709D-C7BA-8C5E0E7DB3DA}"/>
              </a:ext>
            </a:extLst>
          </p:cNvPr>
          <p:cNvGrpSpPr/>
          <p:nvPr/>
        </p:nvGrpSpPr>
        <p:grpSpPr>
          <a:xfrm>
            <a:off x="4447585" y="3142564"/>
            <a:ext cx="4776895" cy="697774"/>
            <a:chOff x="3866368" y="3454070"/>
            <a:chExt cx="4776895" cy="697774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0F7668E3-0725-848E-C998-969ECED2ADC6}"/>
                </a:ext>
              </a:extLst>
            </p:cNvPr>
            <p:cNvGrpSpPr/>
            <p:nvPr/>
          </p:nvGrpSpPr>
          <p:grpSpPr>
            <a:xfrm>
              <a:off x="3866368" y="3454070"/>
              <a:ext cx="4776895" cy="626292"/>
              <a:chOff x="3713968" y="2793183"/>
              <a:chExt cx="4776895" cy="62629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" name="TextBox 2">
                    <a:extLst>
                      <a:ext uri="{FF2B5EF4-FFF2-40B4-BE49-F238E27FC236}">
                        <a16:creationId xmlns:a16="http://schemas.microsoft.com/office/drawing/2014/main" id="{FEB9ED87-C809-AC9A-75CC-DF68ACFB55EB}"/>
                      </a:ext>
                    </a:extLst>
                  </p:cNvPr>
                  <p:cNvSpPr txBox="1"/>
                  <p:nvPr/>
                </p:nvSpPr>
                <p:spPr>
                  <a:xfrm>
                    <a:off x="3713968" y="2896255"/>
                    <a:ext cx="4673074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sz="2800" dirty="0">
                        <a:latin typeface="Inconsolata SemiCondensed Bold" pitchFamily="1" charset="0"/>
                        <a:ea typeface="Inconsolata SemiCondensed Bold" pitchFamily="1" charset="0"/>
                      </a:rPr>
                      <a:t>a = (a , a , a , … , a )</a:t>
                    </a:r>
                    <a14:m>
                      <m:oMath xmlns:m="http://schemas.openxmlformats.org/officeDocument/2006/math">
                        <m:r>
                          <a:rPr lang="en-US" altLang="ko-KR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oMath>
                    </a14:m>
                    <a:r>
                      <a:rPr lang="ko-KR" altLang="en-US" sz="2400" dirty="0">
                        <a:latin typeface="Inconsolata SemiCondensed Bold" pitchFamily="1" charset="0"/>
                      </a:rPr>
                      <a:t> </a:t>
                    </a:r>
                    <a:r>
                      <a:rPr lang="en-US" altLang="ko-KR" sz="2800" dirty="0" smtClean="0">
                        <a:latin typeface="Inconsolata SemiCondensed Bold" pitchFamily="1" charset="0"/>
                      </a:rPr>
                      <a:t>Z</a:t>
                    </a:r>
                    <a:endParaRPr lang="ko-KR" altLang="en-US" sz="2400" dirty="0">
                      <a:latin typeface="Inconsolata SemiCondensed Bold" pitchFamily="1" charset="0"/>
                    </a:endParaRPr>
                  </a:p>
                </p:txBody>
              </p:sp>
            </mc:Choice>
            <mc:Fallback>
              <p:sp>
                <p:nvSpPr>
                  <p:cNvPr id="3" name="TextBox 2">
                    <a:extLst>
                      <a:ext uri="{FF2B5EF4-FFF2-40B4-BE49-F238E27FC236}">
                        <a16:creationId xmlns:a16="http://schemas.microsoft.com/office/drawing/2014/main" id="{FEB9ED87-C809-AC9A-75CC-DF68ACFB55E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13968" y="2896255"/>
                    <a:ext cx="4673074" cy="523220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l="-2742" t="-11628" r="-1697" b="-31395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86FE39-FA7B-EC42-2A93-EDD49EBF4E36}"/>
                  </a:ext>
                </a:extLst>
              </p:cNvPr>
              <p:cNvSpPr txBox="1"/>
              <p:nvPr/>
            </p:nvSpPr>
            <p:spPr>
              <a:xfrm>
                <a:off x="8190781" y="2793183"/>
                <a:ext cx="30008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0" dirty="0">
                    <a:latin typeface="Inconsolata SemiCondensed Bold" pitchFamily="1" charset="0"/>
                    <a:ea typeface="Inconsolata SemiCondensed Bold" pitchFamily="1" charset="0"/>
                  </a:rPr>
                  <a:t>n</a:t>
                </a:r>
                <a:endParaRPr lang="ko-KR" altLang="en-US" sz="2000" dirty="0">
                  <a:latin typeface="Inconsolata SemiCondensed Bold" pitchFamily="1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E78C06C-2DBA-F05B-FF8C-F297CADBC1F5}"/>
                </a:ext>
              </a:extLst>
            </p:cNvPr>
            <p:cNvSpPr txBox="1"/>
            <p:nvPr/>
          </p:nvSpPr>
          <p:spPr>
            <a:xfrm>
              <a:off x="7414076" y="3751734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  <a:ea typeface="Inconsolata SemiCondensed Bold" pitchFamily="1" charset="0"/>
                </a:rPr>
                <a:t>n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4851851" y="3742209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</a:rPr>
                <a:t>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1B2E8B6-373C-84A7-9AA2-A4ED0C683D49}"/>
                </a:ext>
              </a:extLst>
            </p:cNvPr>
            <p:cNvSpPr txBox="1"/>
            <p:nvPr/>
          </p:nvSpPr>
          <p:spPr>
            <a:xfrm>
              <a:off x="5492385" y="3742209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  <a:ea typeface="Inconsolata SemiCondensed Bold" pitchFamily="1" charset="0"/>
                </a:rPr>
                <a:t>2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3B883A6-CE2F-4B51-8F33-9F4F45E326E8}"/>
                </a:ext>
              </a:extLst>
            </p:cNvPr>
            <p:cNvSpPr txBox="1"/>
            <p:nvPr/>
          </p:nvSpPr>
          <p:spPr>
            <a:xfrm>
              <a:off x="6153148" y="3742209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  <a:ea typeface="Inconsolata SemiCondensed Bold" pitchFamily="1" charset="0"/>
                </a:rPr>
                <a:t>3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E419686D-4EEF-D3A3-6497-7353C3BA0C87}"/>
              </a:ext>
            </a:extLst>
          </p:cNvPr>
          <p:cNvSpPr txBox="1"/>
          <p:nvPr/>
        </p:nvSpPr>
        <p:spPr>
          <a:xfrm>
            <a:off x="2043112" y="2305705"/>
            <a:ext cx="1965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SemiCondensed Bold" pitchFamily="1" charset="0"/>
                <a:ea typeface="Inconsolata SemiCondensed Bold" pitchFamily="1" charset="0"/>
              </a:rPr>
              <a:t>Secret Key:</a:t>
            </a:r>
            <a:endParaRPr lang="ko-KR" altLang="en-US" sz="2800" dirty="0">
              <a:solidFill>
                <a:schemeClr val="accent5">
                  <a:lumMod val="50000"/>
                </a:schemeClr>
              </a:solidFill>
              <a:latin typeface="Inconsolata SemiCondensed Bold" pitchFamily="1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1BC003C-A289-1179-21B1-187C658574BE}"/>
              </a:ext>
            </a:extLst>
          </p:cNvPr>
          <p:cNvSpPr txBox="1"/>
          <p:nvPr/>
        </p:nvSpPr>
        <p:spPr>
          <a:xfrm>
            <a:off x="2056264" y="3542674"/>
            <a:ext cx="1965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SemiCondensed Bold" pitchFamily="1" charset="0"/>
                <a:ea typeface="Inconsolata SemiCondensed Bold" pitchFamily="1" charset="0"/>
              </a:rPr>
              <a:t>Ciphertext:</a:t>
            </a:r>
            <a:endParaRPr lang="ko-KR" altLang="en-US" sz="2800" dirty="0">
              <a:solidFill>
                <a:schemeClr val="accent5">
                  <a:lumMod val="50000"/>
                </a:schemeClr>
              </a:solidFill>
              <a:latin typeface="Inconsolata SemiCondensed Bold" pitchFamily="1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EF3EFBC-74E1-7F93-CB8B-F18410EE089F}"/>
                  </a:ext>
                </a:extLst>
              </p:cNvPr>
              <p:cNvSpPr txBox="1"/>
              <p:nvPr/>
            </p:nvSpPr>
            <p:spPr>
              <a:xfrm>
                <a:off x="4446995" y="3830813"/>
                <a:ext cx="58304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2800" dirty="0">
                    <a:latin typeface="Inconsolata SemiCondensed Bold" pitchFamily="1" charset="0"/>
                    <a:ea typeface="Inconsolata SemiCondensed Bold" pitchFamily="1" charset="0"/>
                  </a:rPr>
                  <a:t>b = -&lt; a, s &gt; + m + e (mod q) </a:t>
                </a:r>
                <a14:m>
                  <m:oMath xmlns:m="http://schemas.openxmlformats.org/officeDocument/2006/math">
                    <m:r>
                      <a:rPr lang="en-US" altLang="ko-K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ko-KR" altLang="en-US" sz="2400" dirty="0">
                    <a:latin typeface="Inconsolata SemiCondensed Bold" pitchFamily="1" charset="0"/>
                  </a:rPr>
                  <a:t> </a:t>
                </a:r>
                <a:r>
                  <a:rPr lang="en-US" altLang="ko-KR" sz="2800" dirty="0">
                    <a:latin typeface="Inconsolata SemiCondensed Bold" pitchFamily="1" charset="0"/>
                  </a:rPr>
                  <a:t>Z</a:t>
                </a:r>
                <a:endParaRPr lang="ko-KR" altLang="en-US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EF3EFBC-74E1-7F93-CB8B-F18410EE08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995" y="3830813"/>
                <a:ext cx="5830480" cy="523220"/>
              </a:xfrm>
              <a:prstGeom prst="rect">
                <a:avLst/>
              </a:prstGeom>
              <a:blipFill>
                <a:blip r:embed="rId3"/>
                <a:stretch>
                  <a:fillRect l="-2090" t="-11628" b="-3139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E36D7CC4-1D4F-46F4-D5F3-15A6595B23E5}"/>
              </a:ext>
            </a:extLst>
          </p:cNvPr>
          <p:cNvSpPr txBox="1"/>
          <p:nvPr/>
        </p:nvSpPr>
        <p:spPr>
          <a:xfrm>
            <a:off x="8913017" y="3414238"/>
            <a:ext cx="4152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Inconsolata SemiCondensed Bold" pitchFamily="1" charset="0"/>
                <a:ea typeface="Inconsolata SemiCondensed Bold" pitchFamily="1" charset="0"/>
              </a:rPr>
              <a:t>q</a:t>
            </a:r>
            <a:endParaRPr lang="ko-KR" altLang="en-US" sz="20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4F08052-BF55-C52A-434C-1163EA80B203}"/>
              </a:ext>
            </a:extLst>
          </p:cNvPr>
          <p:cNvSpPr txBox="1"/>
          <p:nvPr/>
        </p:nvSpPr>
        <p:spPr>
          <a:xfrm>
            <a:off x="9803804" y="4003492"/>
            <a:ext cx="4152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Inconsolata SemiCondensed Bold" pitchFamily="1" charset="0"/>
                <a:ea typeface="Inconsolata SemiCondensed Bold" pitchFamily="1" charset="0"/>
              </a:rPr>
              <a:t>q</a:t>
            </a:r>
            <a:endParaRPr lang="ko-KR" altLang="en-US" sz="20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31A369B-7304-BA56-C209-98A411D5CBEB}"/>
              </a:ext>
            </a:extLst>
          </p:cNvPr>
          <p:cNvSpPr txBox="1"/>
          <p:nvPr/>
        </p:nvSpPr>
        <p:spPr>
          <a:xfrm>
            <a:off x="5467350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31B2DE3-D494-85D3-6AC8-DF3D5BF1BAFF}"/>
              </a:ext>
            </a:extLst>
          </p:cNvPr>
          <p:cNvSpPr txBox="1"/>
          <p:nvPr/>
        </p:nvSpPr>
        <p:spPr>
          <a:xfrm>
            <a:off x="1879769" y="5067782"/>
            <a:ext cx="82524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 It is hard to distinguish the distribution of (a, b) from </a:t>
            </a:r>
          </a:p>
          <a:p>
            <a:pPr algn="ctr"/>
            <a:r>
              <a:rPr lang="en-US" altLang="ko-KR" sz="2400" dirty="0" smtClean="0">
                <a:latin typeface="Inconsolata SemiCondensed Bold" pitchFamily="1" charset="0"/>
                <a:ea typeface="Inconsolata SemiCondensed Bold" pitchFamily="1" charset="0"/>
              </a:rPr>
              <a:t>uniform </a:t>
            </a:r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random distribution over Z</a:t>
            </a:r>
            <a:endParaRPr lang="ko-KR" altLang="en-US" sz="24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FF94543-21F9-F6DA-95CB-7AF9D68D931D}"/>
              </a:ext>
            </a:extLst>
          </p:cNvPr>
          <p:cNvSpPr txBox="1"/>
          <p:nvPr/>
        </p:nvSpPr>
        <p:spPr>
          <a:xfrm>
            <a:off x="8252566" y="5566990"/>
            <a:ext cx="4152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Inconsolata SemiCondensed Bold" pitchFamily="1" charset="0"/>
                <a:ea typeface="Inconsolata SemiCondensed Bold" pitchFamily="1" charset="0"/>
              </a:rPr>
              <a:t>q</a:t>
            </a:r>
            <a:endParaRPr lang="ko-KR" altLang="en-US" dirty="0"/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E020A9AC-C422-FAD9-1973-627B17A615AD}"/>
              </a:ext>
            </a:extLst>
          </p:cNvPr>
          <p:cNvGrpSpPr/>
          <p:nvPr/>
        </p:nvGrpSpPr>
        <p:grpSpPr>
          <a:xfrm>
            <a:off x="4447585" y="2173938"/>
            <a:ext cx="5365744" cy="743070"/>
            <a:chOff x="3866368" y="3408774"/>
            <a:chExt cx="5365744" cy="743070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BE07DFF8-9E31-BBC8-B983-58F6BC022E12}"/>
                </a:ext>
              </a:extLst>
            </p:cNvPr>
            <p:cNvGrpSpPr/>
            <p:nvPr/>
          </p:nvGrpSpPr>
          <p:grpSpPr>
            <a:xfrm>
              <a:off x="3866368" y="3408774"/>
              <a:ext cx="5365744" cy="671588"/>
              <a:chOff x="3713968" y="2747887"/>
              <a:chExt cx="5365744" cy="67158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5" name="TextBox 54">
                    <a:extLst>
                      <a:ext uri="{FF2B5EF4-FFF2-40B4-BE49-F238E27FC236}">
                        <a16:creationId xmlns:a16="http://schemas.microsoft.com/office/drawing/2014/main" id="{C10118E4-D815-6834-E20F-5B8A6615DBFE}"/>
                      </a:ext>
                    </a:extLst>
                  </p:cNvPr>
                  <p:cNvSpPr txBox="1"/>
                  <p:nvPr/>
                </p:nvSpPr>
                <p:spPr>
                  <a:xfrm>
                    <a:off x="3713968" y="2896255"/>
                    <a:ext cx="5320687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sz="2800" dirty="0">
                        <a:latin typeface="Inconsolata SemiCondensed Bold" pitchFamily="1" charset="0"/>
                        <a:ea typeface="Inconsolata SemiCondensed Bold" pitchFamily="1" charset="0"/>
                      </a:rPr>
                      <a:t>s = (s , s , s , … , s )</a:t>
                    </a:r>
                    <a14:m>
                      <m:oMath xmlns:m="http://schemas.openxmlformats.org/officeDocument/2006/math">
                        <m:r>
                          <a:rPr lang="en-US" altLang="ko-KR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oMath>
                    </a14:m>
                    <a:r>
                      <a:rPr lang="ko-KR" altLang="en-US" sz="2400" dirty="0">
                        <a:latin typeface="Inconsolata SemiCondensed Bold" pitchFamily="1" charset="0"/>
                      </a:rPr>
                      <a:t> </a:t>
                    </a:r>
                    <a:r>
                      <a:rPr lang="en-US" altLang="ko-KR" sz="2800" dirty="0">
                        <a:latin typeface="Inconsolata SemiCondensed Bold" pitchFamily="1" charset="0"/>
                      </a:rPr>
                      <a:t>{0,1}</a:t>
                    </a:r>
                    <a:endParaRPr lang="ko-KR" altLang="en-US" sz="2400" dirty="0">
                      <a:latin typeface="Inconsolata SemiCondensed Bold" pitchFamily="1" charset="0"/>
                    </a:endParaRPr>
                  </a:p>
                </p:txBody>
              </p:sp>
            </mc:Choice>
            <mc:Fallback xmlns="">
              <p:sp>
                <p:nvSpPr>
                  <p:cNvPr id="55" name="TextBox 54">
                    <a:extLst>
                      <a:ext uri="{FF2B5EF4-FFF2-40B4-BE49-F238E27FC236}">
                        <a16:creationId xmlns:a16="http://schemas.microsoft.com/office/drawing/2014/main" id="{C10118E4-D815-6834-E20F-5B8A6615DBF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13968" y="2896255"/>
                    <a:ext cx="5320687" cy="52322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2408" t="-12791" r="-1376" b="-31395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F5E280A-3A13-CC67-810A-C64325C14984}"/>
                  </a:ext>
                </a:extLst>
              </p:cNvPr>
              <p:cNvSpPr txBox="1"/>
              <p:nvPr/>
            </p:nvSpPr>
            <p:spPr>
              <a:xfrm>
                <a:off x="8779630" y="2747887"/>
                <a:ext cx="30008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0" dirty="0">
                    <a:latin typeface="Inconsolata SemiCondensed Bold" pitchFamily="1" charset="0"/>
                    <a:ea typeface="Inconsolata SemiCondensed Bold" pitchFamily="1" charset="0"/>
                  </a:rPr>
                  <a:t>n</a:t>
                </a:r>
                <a:endParaRPr lang="ko-KR" altLang="en-US" sz="2000" dirty="0">
                  <a:latin typeface="Inconsolata SemiCondensed Bold" pitchFamily="1" charset="0"/>
                </a:endParaRP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08BCB81-AECA-1AEF-58A1-BC58DAF44CE7}"/>
                </a:ext>
              </a:extLst>
            </p:cNvPr>
            <p:cNvSpPr txBox="1"/>
            <p:nvPr/>
          </p:nvSpPr>
          <p:spPr>
            <a:xfrm>
              <a:off x="7414076" y="3751734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  <a:ea typeface="Inconsolata SemiCondensed Bold" pitchFamily="1" charset="0"/>
                </a:rPr>
                <a:t>n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6E1AF0C-EFFF-1535-43EA-15199C27D0E7}"/>
                </a:ext>
              </a:extLst>
            </p:cNvPr>
            <p:cNvSpPr txBox="1"/>
            <p:nvPr/>
          </p:nvSpPr>
          <p:spPr>
            <a:xfrm>
              <a:off x="4851851" y="3742209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</a:rPr>
                <a:t>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07BE94D-D34E-AB20-89D9-EA2A3A357A1D}"/>
                </a:ext>
              </a:extLst>
            </p:cNvPr>
            <p:cNvSpPr txBox="1"/>
            <p:nvPr/>
          </p:nvSpPr>
          <p:spPr>
            <a:xfrm>
              <a:off x="5492385" y="3742209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  <a:ea typeface="Inconsolata SemiCondensed Bold" pitchFamily="1" charset="0"/>
                </a:rPr>
                <a:t>2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109FDEB-000D-460E-2620-34076A859EED}"/>
                </a:ext>
              </a:extLst>
            </p:cNvPr>
            <p:cNvSpPr txBox="1"/>
            <p:nvPr/>
          </p:nvSpPr>
          <p:spPr>
            <a:xfrm>
              <a:off x="6153148" y="3742209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  <a:ea typeface="Inconsolata SemiCondensed Bold" pitchFamily="1" charset="0"/>
                </a:rPr>
                <a:t>3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2C5345DE-7D43-B366-1DAA-9F3B5B66413C}"/>
              </a:ext>
            </a:extLst>
          </p:cNvPr>
          <p:cNvSpPr txBox="1"/>
          <p:nvPr/>
        </p:nvSpPr>
        <p:spPr>
          <a:xfrm>
            <a:off x="8252350" y="5333053"/>
            <a:ext cx="5309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atin typeface="Inconsolata SemiCondensed Bold" pitchFamily="1" charset="0"/>
                <a:ea typeface="Inconsolata SemiCondensed Bold" pitchFamily="1" charset="0"/>
              </a:rPr>
              <a:t>n+1</a:t>
            </a:r>
            <a:endParaRPr lang="ko-KR" altLang="en-US" sz="2000" dirty="0">
              <a:latin typeface="Inconsolata SemiCondensed Bold" pitchFamily="1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5005876-12B7-204F-D353-8C0036FB9054}"/>
              </a:ext>
            </a:extLst>
          </p:cNvPr>
          <p:cNvSpPr txBox="1"/>
          <p:nvPr/>
        </p:nvSpPr>
        <p:spPr>
          <a:xfrm>
            <a:off x="4470262" y="2249166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20D8799-8507-BCE7-9DAC-54AD28C40D01}"/>
              </a:ext>
            </a:extLst>
          </p:cNvPr>
          <p:cNvSpPr txBox="1"/>
          <p:nvPr/>
        </p:nvSpPr>
        <p:spPr>
          <a:xfrm>
            <a:off x="4470262" y="3183435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DBCA6DE-3D03-5672-A40A-35EC8C2969C0}"/>
              </a:ext>
            </a:extLst>
          </p:cNvPr>
          <p:cNvSpPr txBox="1"/>
          <p:nvPr/>
        </p:nvSpPr>
        <p:spPr>
          <a:xfrm>
            <a:off x="8517808" y="4971199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0D8799-8507-BCE7-9DAC-54AD28C40D01}"/>
              </a:ext>
            </a:extLst>
          </p:cNvPr>
          <p:cNvSpPr txBox="1"/>
          <p:nvPr/>
        </p:nvSpPr>
        <p:spPr>
          <a:xfrm>
            <a:off x="5603294" y="3781244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20D8799-8507-BCE7-9DAC-54AD28C40D01}"/>
              </a:ext>
            </a:extLst>
          </p:cNvPr>
          <p:cNvSpPr txBox="1"/>
          <p:nvPr/>
        </p:nvSpPr>
        <p:spPr>
          <a:xfrm>
            <a:off x="6073602" y="3769257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1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D7DE7-EFCE-58D1-B2FE-B90B1DB4D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662" y="450851"/>
            <a:ext cx="9210675" cy="825500"/>
          </a:xfrm>
          <a:solidFill>
            <a:srgbClr val="76ABDC"/>
          </a:solidFill>
          <a:ln w="349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altLang="ko-KR" dirty="0">
                <a:latin typeface="Inconsolata ExtraBold" pitchFamily="1" charset="0"/>
              </a:rPr>
              <a:t>Form of (R)LWE ciphertexts</a:t>
            </a:r>
            <a:endParaRPr lang="ko-KR" altLang="en-US" dirty="0">
              <a:latin typeface="Inconsolata ExtraBold" pitchFamily="1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419686D-4EEF-D3A3-6497-7353C3BA0C87}"/>
              </a:ext>
            </a:extLst>
          </p:cNvPr>
          <p:cNvSpPr txBox="1"/>
          <p:nvPr/>
        </p:nvSpPr>
        <p:spPr>
          <a:xfrm>
            <a:off x="1957387" y="2801005"/>
            <a:ext cx="1965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SemiCondensed Bold" pitchFamily="1" charset="0"/>
                <a:ea typeface="Inconsolata SemiCondensed Bold" pitchFamily="1" charset="0"/>
              </a:rPr>
              <a:t>Secret Key:</a:t>
            </a:r>
            <a:endParaRPr lang="ko-KR" altLang="en-US" sz="2800" dirty="0">
              <a:solidFill>
                <a:schemeClr val="accent5">
                  <a:lumMod val="50000"/>
                </a:schemeClr>
              </a:solidFill>
              <a:latin typeface="Inconsolata SemiCondensed Bold" pitchFamily="1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1BC003C-A289-1179-21B1-187C658574BE}"/>
              </a:ext>
            </a:extLst>
          </p:cNvPr>
          <p:cNvSpPr txBox="1"/>
          <p:nvPr/>
        </p:nvSpPr>
        <p:spPr>
          <a:xfrm>
            <a:off x="1965884" y="3889693"/>
            <a:ext cx="1965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SemiCondensed Bold" pitchFamily="1" charset="0"/>
                <a:ea typeface="Inconsolata SemiCondensed Bold" pitchFamily="1" charset="0"/>
              </a:rPr>
              <a:t>Ciphertext:</a:t>
            </a:r>
            <a:endParaRPr lang="ko-KR" altLang="en-US" sz="2800" dirty="0">
              <a:solidFill>
                <a:schemeClr val="accent5">
                  <a:lumMod val="50000"/>
                </a:schemeClr>
              </a:solidFill>
              <a:latin typeface="Inconsolata SemiCondensed Bold" pitchFamily="1" charset="0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F641974B-BF01-88FF-B015-991F0C2B1E81}"/>
              </a:ext>
            </a:extLst>
          </p:cNvPr>
          <p:cNvGrpSpPr/>
          <p:nvPr/>
        </p:nvGrpSpPr>
        <p:grpSpPr>
          <a:xfrm>
            <a:off x="4361860" y="2730178"/>
            <a:ext cx="5016117" cy="664390"/>
            <a:chOff x="4361860" y="2730178"/>
            <a:chExt cx="5016117" cy="6643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7FB01E69-2CBF-748F-2030-86D22DD0C3A9}"/>
                    </a:ext>
                  </a:extLst>
                </p:cNvPr>
                <p:cNvSpPr txBox="1"/>
                <p:nvPr/>
              </p:nvSpPr>
              <p:spPr>
                <a:xfrm>
                  <a:off x="4361860" y="2801005"/>
                  <a:ext cx="5016117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2800" dirty="0">
                      <a:latin typeface="Inconsolata SemiCondensed Bold" pitchFamily="1" charset="0"/>
                      <a:ea typeface="Inconsolata SemiCondensed Bold" pitchFamily="1" charset="0"/>
                    </a:rPr>
                    <a:t>S = s +s X+s X + … +s  X </a:t>
                  </a:r>
                  <a14:m>
                    <m:oMath xmlns:m="http://schemas.openxmlformats.org/officeDocument/2006/math">
                      <m:r>
                        <a:rPr lang="en-US" altLang="ko-KR" sz="28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ko-KR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ko-K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</m:oMath>
                  </a14:m>
                  <a:r>
                    <a:rPr lang="en-US" altLang="ko-KR" sz="2800" dirty="0">
                      <a:latin typeface="Inconsolata SemiCondensed Bold" pitchFamily="1" charset="0"/>
                    </a:rPr>
                    <a:t> R</a:t>
                  </a:r>
                  <a:endParaRPr lang="ko-KR" altLang="en-US" sz="2400" dirty="0">
                    <a:latin typeface="Inconsolata SemiCondensed Bold" pitchFamily="1" charset="0"/>
                  </a:endParaRP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7FB01E69-2CBF-748F-2030-86D22DD0C3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61860" y="2801005"/>
                  <a:ext cx="5016117" cy="523220"/>
                </a:xfrm>
                <a:prstGeom prst="rect">
                  <a:avLst/>
                </a:prstGeom>
                <a:blipFill>
                  <a:blip r:embed="rId2"/>
                  <a:stretch>
                    <a:fillRect l="-2555" t="-11628" r="-1582" b="-3139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D3D57B2-2B31-F040-B0C3-AAF928F8F519}"/>
                </a:ext>
              </a:extLst>
            </p:cNvPr>
            <p:cNvSpPr txBox="1"/>
            <p:nvPr/>
          </p:nvSpPr>
          <p:spPr>
            <a:xfrm>
              <a:off x="5162565" y="2984278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>
                  <a:latin typeface="Inconsolata SemiCondensed Bold" pitchFamily="1" charset="0"/>
                  <a:ea typeface="Inconsolata SemiCondensed Bold" pitchFamily="1" charset="0"/>
                </a:rPr>
                <a:t>0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FDFBBA1-0448-1B34-BE6C-A94A2519ADAE}"/>
                </a:ext>
              </a:extLst>
            </p:cNvPr>
            <p:cNvSpPr txBox="1"/>
            <p:nvPr/>
          </p:nvSpPr>
          <p:spPr>
            <a:xfrm>
              <a:off x="5647425" y="2985670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>
                  <a:latin typeface="Inconsolata SemiCondensed Bold" pitchFamily="1" charset="0"/>
                  <a:ea typeface="Inconsolata SemiCondensed Bold" pitchFamily="1" charset="0"/>
                </a:rPr>
                <a:t>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FA6CEB-081E-0022-F894-A089822E132B}"/>
                </a:ext>
              </a:extLst>
            </p:cNvPr>
            <p:cNvSpPr txBox="1"/>
            <p:nvPr/>
          </p:nvSpPr>
          <p:spPr>
            <a:xfrm>
              <a:off x="6287959" y="2974753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>
                  <a:latin typeface="Inconsolata SemiCondensed Bold" pitchFamily="1" charset="0"/>
                  <a:ea typeface="Inconsolata SemiCondensed Bold" pitchFamily="1" charset="0"/>
                </a:rPr>
                <a:t>2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C61ABC5-E80F-9BC4-27D1-229FDBE865F4}"/>
                </a:ext>
              </a:extLst>
            </p:cNvPr>
            <p:cNvSpPr txBox="1"/>
            <p:nvPr/>
          </p:nvSpPr>
          <p:spPr>
            <a:xfrm>
              <a:off x="6616717" y="2754142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>
                  <a:latin typeface="Inconsolata SemiCondensed Bold" pitchFamily="1" charset="0"/>
                </a:rPr>
                <a:t>2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26779AB-8793-49B1-7341-27EA09DD252B}"/>
                </a:ext>
              </a:extLst>
            </p:cNvPr>
            <p:cNvSpPr txBox="1"/>
            <p:nvPr/>
          </p:nvSpPr>
          <p:spPr>
            <a:xfrm>
              <a:off x="7717504" y="2994458"/>
              <a:ext cx="5309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>
                  <a:latin typeface="Inconsolata SemiCondensed Bold" pitchFamily="1" charset="0"/>
                  <a:ea typeface="Inconsolata SemiCondensed Bold" pitchFamily="1" charset="0"/>
                </a:rPr>
                <a:t>N-1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5887613-0F27-0DFB-A066-616053358A7B}"/>
                </a:ext>
              </a:extLst>
            </p:cNvPr>
            <p:cNvSpPr txBox="1"/>
            <p:nvPr/>
          </p:nvSpPr>
          <p:spPr>
            <a:xfrm>
              <a:off x="8214058" y="2730178"/>
              <a:ext cx="5309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  <a:ea typeface="Inconsolata SemiCondensed Bold" pitchFamily="1" charset="0"/>
                </a:rPr>
                <a:t>N-1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C9EBA16-FA4B-1477-CACE-363A82B9A079}"/>
              </a:ext>
            </a:extLst>
          </p:cNvPr>
          <p:cNvSpPr txBox="1"/>
          <p:nvPr/>
        </p:nvSpPr>
        <p:spPr>
          <a:xfrm>
            <a:off x="4350137" y="1864820"/>
            <a:ext cx="39998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0" dirty="0">
                <a:latin typeface="Inconsolata SemiCondensed Bold" pitchFamily="1" charset="0"/>
                <a:ea typeface="Inconsolata SemiCondensed Bold" pitchFamily="1" charset="0"/>
              </a:rPr>
              <a:t>R = Z [X]/&lt;X +1&gt;</a:t>
            </a:r>
            <a:endParaRPr lang="ko-KR" alt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793A68-54BC-E4F9-7A73-ADE7F4751BC7}"/>
              </a:ext>
            </a:extLst>
          </p:cNvPr>
          <p:cNvSpPr txBox="1"/>
          <p:nvPr/>
        </p:nvSpPr>
        <p:spPr>
          <a:xfrm>
            <a:off x="1968338" y="1864820"/>
            <a:ext cx="1803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SemiCondensed Bold" pitchFamily="1" charset="0"/>
                <a:ea typeface="Inconsolata SemiCondensed Bold" pitchFamily="1" charset="0"/>
              </a:rPr>
              <a:t>Base ring:</a:t>
            </a:r>
            <a:endParaRPr lang="ko-KR" altLang="en-US" sz="2800" dirty="0">
              <a:solidFill>
                <a:schemeClr val="accent5">
                  <a:lumMod val="50000"/>
                </a:schemeClr>
              </a:solidFill>
              <a:latin typeface="Inconsolata SemiCondensed Bold" pitchFamily="1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BB2E42-3DD2-B438-08E3-0793E5F543C7}"/>
              </a:ext>
            </a:extLst>
          </p:cNvPr>
          <p:cNvSpPr txBox="1"/>
          <p:nvPr/>
        </p:nvSpPr>
        <p:spPr>
          <a:xfrm>
            <a:off x="5199052" y="2056997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atin typeface="Inconsolata SemiCondensed Bold" pitchFamily="1" charset="0"/>
              </a:rPr>
              <a:t>q</a:t>
            </a:r>
            <a:endParaRPr lang="ko-KR" altLang="en-US" sz="2000" dirty="0">
              <a:latin typeface="Inconsolata SemiCondensed Bold" pitchFamily="1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60BE29-0982-C95F-4B86-8557F89CA553}"/>
              </a:ext>
            </a:extLst>
          </p:cNvPr>
          <p:cNvSpPr txBox="1"/>
          <p:nvPr/>
        </p:nvSpPr>
        <p:spPr>
          <a:xfrm>
            <a:off x="6287959" y="1810621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atin typeface="Inconsolata SemiCondensed Bold" pitchFamily="1" charset="0"/>
              </a:rPr>
              <a:t>N</a:t>
            </a:r>
            <a:endParaRPr lang="ko-KR" altLang="en-US" sz="2000" dirty="0">
              <a:latin typeface="Inconsolata SemiCondensed Bold" pitchFamily="1" charset="0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E62CE8AC-7BD9-C4CC-CD5A-775467E175B6}"/>
              </a:ext>
            </a:extLst>
          </p:cNvPr>
          <p:cNvGrpSpPr/>
          <p:nvPr/>
        </p:nvGrpSpPr>
        <p:grpSpPr>
          <a:xfrm>
            <a:off x="4361860" y="3533776"/>
            <a:ext cx="5016117" cy="664390"/>
            <a:chOff x="4361860" y="2730178"/>
            <a:chExt cx="5016117" cy="6643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4618DE5C-451B-C8AB-53E3-9FF82074F243}"/>
                    </a:ext>
                  </a:extLst>
                </p:cNvPr>
                <p:cNvSpPr txBox="1"/>
                <p:nvPr/>
              </p:nvSpPr>
              <p:spPr>
                <a:xfrm>
                  <a:off x="4361860" y="2801005"/>
                  <a:ext cx="5016117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2800">
                      <a:latin typeface="Inconsolata SemiCondensed Bold" pitchFamily="1" charset="0"/>
                      <a:ea typeface="Inconsolata SemiCondensed Bold" pitchFamily="1" charset="0"/>
                    </a:rPr>
                    <a:t>a = a +a X+a X </a:t>
                  </a:r>
                  <a:r>
                    <a:rPr lang="en-US" altLang="ko-KR" sz="2800" dirty="0">
                      <a:latin typeface="Inconsolata SemiCondensed Bold" pitchFamily="1" charset="0"/>
                      <a:ea typeface="Inconsolata SemiCondensed Bold" pitchFamily="1" charset="0"/>
                    </a:rPr>
                    <a:t>+ … +a  X </a:t>
                  </a:r>
                  <a14:m>
                    <m:oMath xmlns:m="http://schemas.openxmlformats.org/officeDocument/2006/math">
                      <m:r>
                        <a:rPr lang="en-US" altLang="ko-KR" sz="28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ko-KR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ko-K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</m:oMath>
                  </a14:m>
                  <a:r>
                    <a:rPr lang="en-US" altLang="ko-KR" sz="2800" dirty="0">
                      <a:latin typeface="Inconsolata SemiCondensed Bold" pitchFamily="1" charset="0"/>
                    </a:rPr>
                    <a:t> R</a:t>
                  </a:r>
                  <a:endParaRPr lang="ko-KR" altLang="en-US" sz="2400" dirty="0">
                    <a:latin typeface="Inconsolata SemiCondensed Bold" pitchFamily="1" charset="0"/>
                  </a:endParaRPr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4618DE5C-451B-C8AB-53E3-9FF82074F2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61860" y="2801005"/>
                  <a:ext cx="5016117" cy="523220"/>
                </a:xfrm>
                <a:prstGeom prst="rect">
                  <a:avLst/>
                </a:prstGeom>
                <a:blipFill>
                  <a:blip r:embed="rId3"/>
                  <a:stretch>
                    <a:fillRect l="-2555" t="-11628" r="-1582" b="-3139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DB03391-1BD1-E901-7A2A-A397E8512DF9}"/>
                </a:ext>
              </a:extLst>
            </p:cNvPr>
            <p:cNvSpPr txBox="1"/>
            <p:nvPr/>
          </p:nvSpPr>
          <p:spPr>
            <a:xfrm>
              <a:off x="5162565" y="2984278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>
                  <a:latin typeface="Inconsolata SemiCondensed Bold" pitchFamily="1" charset="0"/>
                  <a:ea typeface="Inconsolata SemiCondensed Bold" pitchFamily="1" charset="0"/>
                </a:rPr>
                <a:t>0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835CC91-B649-1983-7B16-BF4A781F1DD3}"/>
                </a:ext>
              </a:extLst>
            </p:cNvPr>
            <p:cNvSpPr txBox="1"/>
            <p:nvPr/>
          </p:nvSpPr>
          <p:spPr>
            <a:xfrm>
              <a:off x="5647425" y="2985670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>
                  <a:latin typeface="Inconsolata SemiCondensed Bold" pitchFamily="1" charset="0"/>
                  <a:ea typeface="Inconsolata SemiCondensed Bold" pitchFamily="1" charset="0"/>
                </a:rPr>
                <a:t>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BE6F665-D1BA-99AF-261F-E6A6985DEAF5}"/>
                </a:ext>
              </a:extLst>
            </p:cNvPr>
            <p:cNvSpPr txBox="1"/>
            <p:nvPr/>
          </p:nvSpPr>
          <p:spPr>
            <a:xfrm>
              <a:off x="6287959" y="2974753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>
                  <a:latin typeface="Inconsolata SemiCondensed Bold" pitchFamily="1" charset="0"/>
                  <a:ea typeface="Inconsolata SemiCondensed Bold" pitchFamily="1" charset="0"/>
                </a:rPr>
                <a:t>2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9C39992-B0D9-7DE1-A7ED-63989439B246}"/>
                </a:ext>
              </a:extLst>
            </p:cNvPr>
            <p:cNvSpPr txBox="1"/>
            <p:nvPr/>
          </p:nvSpPr>
          <p:spPr>
            <a:xfrm>
              <a:off x="6616717" y="2754142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</a:rPr>
                <a:t>2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8546F3A-A424-7DD0-5A2C-CE524133FA59}"/>
                </a:ext>
              </a:extLst>
            </p:cNvPr>
            <p:cNvSpPr txBox="1"/>
            <p:nvPr/>
          </p:nvSpPr>
          <p:spPr>
            <a:xfrm>
              <a:off x="7717504" y="2994458"/>
              <a:ext cx="5309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>
                  <a:latin typeface="Inconsolata SemiCondensed Bold" pitchFamily="1" charset="0"/>
                  <a:ea typeface="Inconsolata SemiCondensed Bold" pitchFamily="1" charset="0"/>
                </a:rPr>
                <a:t>N-1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2FF2B24-51C1-5E87-C90B-1E03BEB4BCC3}"/>
                </a:ext>
              </a:extLst>
            </p:cNvPr>
            <p:cNvSpPr txBox="1"/>
            <p:nvPr/>
          </p:nvSpPr>
          <p:spPr>
            <a:xfrm>
              <a:off x="8214058" y="2730178"/>
              <a:ext cx="5309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>
                  <a:latin typeface="Inconsolata SemiCondensed Bold" pitchFamily="1" charset="0"/>
                  <a:ea typeface="Inconsolata SemiCondensed Bold" pitchFamily="1" charset="0"/>
                </a:rPr>
                <a:t>N-1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369BCEE-34A1-BEAB-DC09-708A5DDD7A8F}"/>
                  </a:ext>
                </a:extLst>
              </p:cNvPr>
              <p:cNvSpPr txBox="1"/>
              <p:nvPr/>
            </p:nvSpPr>
            <p:spPr>
              <a:xfrm>
                <a:off x="4373583" y="4198166"/>
                <a:ext cx="33233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800" dirty="0">
                    <a:latin typeface="Inconsolata SemiCondensed Bold" pitchFamily="1" charset="0"/>
                    <a:ea typeface="Inconsolata SemiCondensed Bold" pitchFamily="1" charset="0"/>
                  </a:rPr>
                  <a:t>b = </a:t>
                </a:r>
                <a:r>
                  <a:rPr lang="en-US" altLang="ko-KR" sz="2800" dirty="0" err="1">
                    <a:latin typeface="Inconsolata SemiCondensed Bold" pitchFamily="1" charset="0"/>
                    <a:ea typeface="Inconsolata SemiCondensed Bold" pitchFamily="1" charset="0"/>
                  </a:rPr>
                  <a:t>a·s</a:t>
                </a:r>
                <a:r>
                  <a:rPr lang="en-US" altLang="ko-KR" sz="2800" dirty="0">
                    <a:latin typeface="Inconsolata SemiCondensed Bold" pitchFamily="1" charset="0"/>
                    <a:ea typeface="Inconsolata SemiCondensed Bold" pitchFamily="1" charset="0"/>
                  </a:rPr>
                  <a:t> + m + e </a:t>
                </a:r>
                <a14:m>
                  <m:oMath xmlns:m="http://schemas.openxmlformats.org/officeDocument/2006/math">
                    <m:r>
                      <a:rPr lang="en-US" altLang="ko-K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altLang="ko-KR" sz="2800" dirty="0">
                    <a:latin typeface="Inconsolata SemiCondensed Bold" pitchFamily="1" charset="0"/>
                  </a:rPr>
                  <a:t> R</a:t>
                </a:r>
                <a:endParaRPr lang="ko-KR" altLang="en-US" sz="2400" dirty="0">
                  <a:latin typeface="Inconsolata SemiCondensed Bold" pitchFamily="1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369BCEE-34A1-BEAB-DC09-708A5DDD7A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583" y="4198166"/>
                <a:ext cx="3323346" cy="523220"/>
              </a:xfrm>
              <a:prstGeom prst="rect">
                <a:avLst/>
              </a:prstGeom>
              <a:blipFill>
                <a:blip r:embed="rId4"/>
                <a:stretch>
                  <a:fillRect l="-3663" t="-12791" r="-2564" b="-3139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>
            <a:extLst>
              <a:ext uri="{FF2B5EF4-FFF2-40B4-BE49-F238E27FC236}">
                <a16:creationId xmlns:a16="http://schemas.microsoft.com/office/drawing/2014/main" id="{671776C9-F075-FF53-22AD-47B6DE900DCD}"/>
              </a:ext>
            </a:extLst>
          </p:cNvPr>
          <p:cNvSpPr txBox="1"/>
          <p:nvPr/>
        </p:nvSpPr>
        <p:spPr>
          <a:xfrm>
            <a:off x="1879769" y="5067782"/>
            <a:ext cx="82524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 It is hard to distinguish the distribution of (a, b) from </a:t>
            </a:r>
          </a:p>
          <a:p>
            <a:pPr algn="ctr"/>
            <a:r>
              <a:rPr lang="en-US" altLang="ko-KR" sz="2400" dirty="0">
                <a:latin typeface="Inconsolata SemiCondensed Bold" pitchFamily="1" charset="0"/>
                <a:ea typeface="Inconsolata SemiCondensed Bold" pitchFamily="1" charset="0"/>
              </a:rPr>
              <a:t>uniformly random distribution over R</a:t>
            </a:r>
            <a:endParaRPr lang="ko-KR" altLang="en-US" sz="24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0EF4BE7-631F-9D51-22EF-3CDCF0AF89F7}"/>
              </a:ext>
            </a:extLst>
          </p:cNvPr>
          <p:cNvSpPr txBox="1"/>
          <p:nvPr/>
        </p:nvSpPr>
        <p:spPr>
          <a:xfrm>
            <a:off x="8390006" y="536229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Inconsolata SemiCondensed Bold" pitchFamily="1" charset="0"/>
                <a:ea typeface="Inconsolata SemiCondensed Bold" pitchFamily="1" charset="0"/>
              </a:rPr>
              <a:t>2</a:t>
            </a:r>
            <a:endParaRPr lang="ko-KR" altLang="en-US" dirty="0">
              <a:latin typeface="Inconsolata SemiCondensed Bold" pitchFamily="1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8BB2E42-3DD2-B438-08E3-0793E5F543C7}"/>
              </a:ext>
            </a:extLst>
          </p:cNvPr>
          <p:cNvSpPr txBox="1"/>
          <p:nvPr/>
        </p:nvSpPr>
        <p:spPr>
          <a:xfrm>
            <a:off x="4526035" y="2063790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atin typeface="Inconsolata SemiCondensed Bold" pitchFamily="1" charset="0"/>
              </a:rPr>
              <a:t>q</a:t>
            </a:r>
            <a:endParaRPr lang="ko-KR" altLang="en-US" sz="2000" dirty="0">
              <a:latin typeface="Inconsolata SemiCondensed Bold" pitchFamily="1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8BB2E42-3DD2-B438-08E3-0793E5F543C7}"/>
              </a:ext>
            </a:extLst>
          </p:cNvPr>
          <p:cNvSpPr txBox="1"/>
          <p:nvPr/>
        </p:nvSpPr>
        <p:spPr>
          <a:xfrm>
            <a:off x="9171656" y="2969025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atin typeface="Inconsolata SemiCondensed Bold" pitchFamily="1" charset="0"/>
              </a:rPr>
              <a:t>q</a:t>
            </a:r>
            <a:endParaRPr lang="ko-KR" altLang="en-US" sz="2000" dirty="0">
              <a:latin typeface="Inconsolata SemiCondensed Bold" pitchFamily="1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8BB2E42-3DD2-B438-08E3-0793E5F543C7}"/>
              </a:ext>
            </a:extLst>
          </p:cNvPr>
          <p:cNvSpPr txBox="1"/>
          <p:nvPr/>
        </p:nvSpPr>
        <p:spPr>
          <a:xfrm>
            <a:off x="9170284" y="3774576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atin typeface="Inconsolata SemiCondensed Bold" pitchFamily="1" charset="0"/>
              </a:rPr>
              <a:t>q</a:t>
            </a:r>
            <a:endParaRPr lang="ko-KR" altLang="en-US" sz="2000" dirty="0">
              <a:latin typeface="Inconsolata SemiCondensed Bold" pitchFamily="1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BB2E42-3DD2-B438-08E3-0793E5F543C7}"/>
              </a:ext>
            </a:extLst>
          </p:cNvPr>
          <p:cNvSpPr txBox="1"/>
          <p:nvPr/>
        </p:nvSpPr>
        <p:spPr>
          <a:xfrm>
            <a:off x="8390006" y="5577739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Inconsolata SemiCondensed Bold" pitchFamily="1" charset="0"/>
              </a:rPr>
              <a:t>q</a:t>
            </a:r>
            <a:endParaRPr lang="ko-KR" altLang="en-US" dirty="0">
              <a:latin typeface="Inconsolata SemiCondensed Bold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326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D7DE7-EFCE-58D1-B2FE-B90B1DB4D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662" y="450851"/>
            <a:ext cx="9210675" cy="825500"/>
          </a:xfrm>
          <a:solidFill>
            <a:srgbClr val="76ABDC"/>
          </a:solidFill>
          <a:ln w="349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altLang="ko-KR" dirty="0" smtClean="0">
                <a:latin typeface="Inconsolata ExtraBold" pitchFamily="1" charset="0"/>
              </a:rPr>
              <a:t>Decryption of LWE </a:t>
            </a:r>
            <a:r>
              <a:rPr lang="en-US" altLang="ko-KR" dirty="0" err="1" smtClean="0">
                <a:latin typeface="Inconsolata ExtraBold" pitchFamily="1" charset="0"/>
              </a:rPr>
              <a:t>ciphertext</a:t>
            </a:r>
            <a:endParaRPr lang="ko-KR" altLang="en-US" dirty="0">
              <a:latin typeface="Inconsolata ExtraBold" pitchFamily="1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EF3EFBC-74E1-7F93-CB8B-F18410EE089F}"/>
                  </a:ext>
                </a:extLst>
              </p:cNvPr>
              <p:cNvSpPr txBox="1"/>
              <p:nvPr/>
            </p:nvSpPr>
            <p:spPr>
              <a:xfrm>
                <a:off x="4071856" y="2025459"/>
                <a:ext cx="58304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2800" dirty="0" smtClean="0">
                    <a:latin typeface="Inconsolata SemiCondensed Bold" pitchFamily="1" charset="0"/>
                    <a:ea typeface="Inconsolata SemiCondensed Bold" pitchFamily="1" charset="0"/>
                  </a:rPr>
                  <a:t>&lt; </a:t>
                </a:r>
                <a:r>
                  <a:rPr lang="en-US" altLang="ko-KR" sz="2800" dirty="0">
                    <a:latin typeface="Inconsolata SemiCondensed Bold" pitchFamily="1" charset="0"/>
                    <a:ea typeface="Inconsolata SemiCondensed Bold" pitchFamily="1" charset="0"/>
                  </a:rPr>
                  <a:t>a, s &gt; </a:t>
                </a:r>
                <a:r>
                  <a:rPr lang="en-US" altLang="ko-KR" sz="2800" dirty="0" smtClean="0">
                    <a:latin typeface="Inconsolata SemiCondensed Bold" pitchFamily="1" charset="0"/>
                    <a:ea typeface="Inconsolata SemiCondensed Bold" pitchFamily="1" charset="0"/>
                  </a:rPr>
                  <a:t>+ b </a:t>
                </a:r>
                <a:r>
                  <a:rPr lang="en-US" altLang="ko-KR" sz="2800" dirty="0">
                    <a:latin typeface="Inconsolata SemiCondensed Bold" pitchFamily="1" charset="0"/>
                    <a:ea typeface="Inconsolata SemiCondensed Bold" pitchFamily="1" charset="0"/>
                  </a:rPr>
                  <a:t>= </a:t>
                </a:r>
                <a:r>
                  <a:rPr lang="en-US" altLang="ko-KR" sz="2800" dirty="0" smtClean="0">
                    <a:latin typeface="Inconsolata SemiCondensed Bold" pitchFamily="1" charset="0"/>
                    <a:ea typeface="Inconsolata SemiCondensed Bold" pitchFamily="1" charset="0"/>
                  </a:rPr>
                  <a:t>m </a:t>
                </a:r>
                <a:r>
                  <a:rPr lang="en-US" altLang="ko-KR" sz="2800" dirty="0">
                    <a:latin typeface="Inconsolata SemiCondensed Bold" pitchFamily="1" charset="0"/>
                    <a:ea typeface="Inconsolata SemiCondensed Bold" pitchFamily="1" charset="0"/>
                  </a:rPr>
                  <a:t>+ e (mod q) </a:t>
                </a:r>
                <a14:m>
                  <m:oMath xmlns:m="http://schemas.openxmlformats.org/officeDocument/2006/math">
                    <m:r>
                      <a:rPr lang="en-US" altLang="ko-K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ko-KR" altLang="en-US" sz="2400" dirty="0">
                    <a:latin typeface="Inconsolata SemiCondensed Bold" pitchFamily="1" charset="0"/>
                  </a:rPr>
                  <a:t> </a:t>
                </a:r>
                <a:r>
                  <a:rPr lang="en-US" altLang="ko-KR" sz="2800" dirty="0">
                    <a:latin typeface="Inconsolata SemiCondensed Bold" pitchFamily="1" charset="0"/>
                  </a:rPr>
                  <a:t>Z</a:t>
                </a:r>
                <a:endParaRPr lang="ko-KR" altLang="en-US" sz="2800" dirty="0"/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EF3EFBC-74E1-7F93-CB8B-F18410EE08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856" y="2025459"/>
                <a:ext cx="5830480" cy="523220"/>
              </a:xfrm>
              <a:prstGeom prst="rect">
                <a:avLst/>
              </a:prstGeom>
              <a:blipFill>
                <a:blip r:embed="rId2"/>
                <a:stretch>
                  <a:fillRect l="-2197" t="-11628" b="-3139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C20D8799-8507-BCE7-9DAC-54AD28C40D01}"/>
              </a:ext>
            </a:extLst>
          </p:cNvPr>
          <p:cNvSpPr txBox="1"/>
          <p:nvPr/>
        </p:nvSpPr>
        <p:spPr>
          <a:xfrm>
            <a:off x="4435037" y="1958329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20D8799-8507-BCE7-9DAC-54AD28C40D01}"/>
              </a:ext>
            </a:extLst>
          </p:cNvPr>
          <p:cNvSpPr txBox="1"/>
          <p:nvPr/>
        </p:nvSpPr>
        <p:spPr>
          <a:xfrm>
            <a:off x="4908251" y="1958329"/>
            <a:ext cx="30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Inconsolata SemiCondensed Bold" pitchFamily="1" charset="0"/>
              </a:rPr>
              <a:t>→</a:t>
            </a:r>
            <a:endParaRPr lang="ko-KR" altLang="en-US" sz="1800" dirty="0">
              <a:latin typeface="Inconsolata SemiCondensed Bold" pitchFamily="1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419686D-4EEF-D3A3-6497-7353C3BA0C87}"/>
              </a:ext>
            </a:extLst>
          </p:cNvPr>
          <p:cNvSpPr txBox="1"/>
          <p:nvPr/>
        </p:nvSpPr>
        <p:spPr>
          <a:xfrm>
            <a:off x="1996220" y="2025459"/>
            <a:ext cx="1965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solidFill>
                  <a:schemeClr val="accent5">
                    <a:lumMod val="50000"/>
                  </a:schemeClr>
                </a:solidFill>
                <a:latin typeface="Inconsolata SemiCondensed Bold" pitchFamily="1" charset="0"/>
                <a:ea typeface="Inconsolata SemiCondensed Bold" pitchFamily="1" charset="0"/>
              </a:rPr>
              <a:t>Decryption:</a:t>
            </a:r>
            <a:endParaRPr lang="ko-KR" altLang="en-US" sz="2800" dirty="0">
              <a:solidFill>
                <a:schemeClr val="accent5">
                  <a:lumMod val="50000"/>
                </a:schemeClr>
              </a:solidFill>
              <a:latin typeface="Inconsolata SemiCondensed Bold" pitchFamily="1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1B2DE3-D494-85D3-6AC8-DF3D5BF1BAFF}"/>
              </a:ext>
            </a:extLst>
          </p:cNvPr>
          <p:cNvSpPr txBox="1"/>
          <p:nvPr/>
        </p:nvSpPr>
        <p:spPr>
          <a:xfrm>
            <a:off x="1926661" y="3455762"/>
            <a:ext cx="82524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 smtClean="0">
                <a:latin typeface="Inconsolata SemiCondensed Bold" pitchFamily="1" charset="0"/>
                <a:ea typeface="Inconsolata SemiCondensed Bold" pitchFamily="1" charset="0"/>
              </a:rPr>
              <a:t>Usually encode the message in the MSB, </a:t>
            </a:r>
          </a:p>
          <a:p>
            <a:pPr algn="ctr"/>
            <a:r>
              <a:rPr lang="en-US" altLang="ko-KR" sz="2400" dirty="0" smtClean="0">
                <a:latin typeface="Inconsolata SemiCondensed Bold" pitchFamily="1" charset="0"/>
                <a:ea typeface="Inconsolata SemiCondensed Bold" pitchFamily="1" charset="0"/>
              </a:rPr>
              <a:t>and the error in the LSB.</a:t>
            </a:r>
            <a:endParaRPr lang="ko-KR" altLang="en-US" sz="24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362B87AD-934F-979C-AACA-31742784BAE7}"/>
              </a:ext>
            </a:extLst>
          </p:cNvPr>
          <p:cNvSpPr/>
          <p:nvPr/>
        </p:nvSpPr>
        <p:spPr>
          <a:xfrm>
            <a:off x="4199277" y="5187623"/>
            <a:ext cx="3290888" cy="3190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1BFBA515-35A6-6218-799B-AB905BB6EC35}"/>
              </a:ext>
            </a:extLst>
          </p:cNvPr>
          <p:cNvSpPr/>
          <p:nvPr/>
        </p:nvSpPr>
        <p:spPr>
          <a:xfrm>
            <a:off x="6799505" y="5187623"/>
            <a:ext cx="690660" cy="319089"/>
          </a:xfrm>
          <a:prstGeom prst="rect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0592F5A-1F04-F440-AA92-A3C3C452ACCC}"/>
              </a:ext>
            </a:extLst>
          </p:cNvPr>
          <p:cNvSpPr/>
          <p:nvPr/>
        </p:nvSpPr>
        <p:spPr>
          <a:xfrm>
            <a:off x="4199275" y="5193843"/>
            <a:ext cx="690660" cy="319089"/>
          </a:xfrm>
          <a:prstGeom prst="rect">
            <a:avLst/>
          </a:prstGeom>
          <a:solidFill>
            <a:schemeClr val="accent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직사각형 3"/>
              <p:cNvSpPr/>
              <p:nvPr/>
            </p:nvSpPr>
            <p:spPr>
              <a:xfrm>
                <a:off x="4288499" y="4719738"/>
                <a:ext cx="50526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ko-KR" sz="2400" dirty="0" smtClean="0">
                    <a:latin typeface="Inconsolata SemiCondensed Bold" pitchFamily="1" charset="0"/>
                    <a:ea typeface="Inconsolata SemiCondensed Bold" pitchFamily="1" charset="0"/>
                  </a:rPr>
                  <a:t>m</a:t>
                </a:r>
                <a:endParaRPr lang="ko-KR" altLang="en-US" sz="2400" dirty="0"/>
              </a:p>
            </p:txBody>
          </p:sp>
        </mc:Choice>
        <mc:Fallback>
          <p:sp>
            <p:nvSpPr>
              <p:cNvPr id="4" name="직사각형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499" y="4719738"/>
                <a:ext cx="505267" cy="461665"/>
              </a:xfrm>
              <a:prstGeom prst="rect">
                <a:avLst/>
              </a:prstGeom>
              <a:blipFill>
                <a:blip r:embed="rId3"/>
                <a:stretch>
                  <a:fillRect l="-2410" t="-10526" r="-18072" b="-2894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직사각형 4"/>
          <p:cNvSpPr/>
          <p:nvPr/>
        </p:nvSpPr>
        <p:spPr>
          <a:xfrm>
            <a:off x="6983573" y="4719738"/>
            <a:ext cx="3225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latin typeface="Inconsolata SemiCondensed Bold" pitchFamily="1" charset="0"/>
                <a:ea typeface="Inconsolata SemiCondensed Bold" pitchFamily="1" charset="0"/>
              </a:rPr>
              <a:t>e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26667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D7DE7-EFCE-58D1-B2FE-B90B1DB4D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951" y="503190"/>
            <a:ext cx="7043737" cy="825500"/>
          </a:xfrm>
          <a:solidFill>
            <a:srgbClr val="76ABDC"/>
          </a:solidFill>
          <a:ln w="349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altLang="ko-KR" dirty="0" err="1" smtClean="0">
                <a:latin typeface="Inconsolata ExtraBold" pitchFamily="1" charset="0"/>
              </a:rPr>
              <a:t>Boostrapping</a:t>
            </a:r>
            <a:r>
              <a:rPr lang="en-US" altLang="ko-KR" dirty="0" smtClean="0">
                <a:latin typeface="Inconsolata ExtraBold" pitchFamily="1" charset="0"/>
              </a:rPr>
              <a:t> is needed</a:t>
            </a:r>
            <a:endParaRPr lang="ko-KR" altLang="en-US" dirty="0">
              <a:latin typeface="Inconsolata ExtraBold" pitchFamily="1" charset="0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1795462" y="1966843"/>
            <a:ext cx="8634462" cy="592620"/>
            <a:chOff x="1695816" y="2054766"/>
            <a:chExt cx="8634462" cy="592620"/>
          </a:xfrm>
        </p:grpSpPr>
        <p:sp>
          <p:nvSpPr>
            <p:cNvPr id="3" name="직사각형 2"/>
            <p:cNvSpPr/>
            <p:nvPr/>
          </p:nvSpPr>
          <p:spPr>
            <a:xfrm>
              <a:off x="4155190" y="2057994"/>
              <a:ext cx="617508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800" dirty="0" smtClean="0">
                  <a:latin typeface="Inconsolata SemiCondensed Bold" pitchFamily="1" charset="0"/>
                  <a:ea typeface="Inconsolata SemiCondensed Bold" pitchFamily="1" charset="0"/>
                </a:rPr>
                <a:t>(m +e ) + </a:t>
              </a:r>
              <a:r>
                <a:rPr lang="en-US" altLang="ko-KR" sz="2800" dirty="0">
                  <a:latin typeface="Inconsolata SemiCondensed Bold" pitchFamily="1" charset="0"/>
                  <a:ea typeface="Inconsolata SemiCondensed Bold" pitchFamily="1" charset="0"/>
                </a:rPr>
                <a:t>(m </a:t>
              </a:r>
              <a:r>
                <a:rPr lang="en-US" altLang="ko-KR" sz="2800" dirty="0" smtClean="0">
                  <a:latin typeface="Inconsolata SemiCondensed Bold" pitchFamily="1" charset="0"/>
                  <a:ea typeface="Inconsolata SemiCondensed Bold" pitchFamily="1" charset="0"/>
                </a:rPr>
                <a:t>+e ) = (m +m ) + (e +e )</a:t>
              </a:r>
              <a:endParaRPr lang="ko-KR" altLang="en-US" sz="28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419686D-4EEF-D3A3-6497-7353C3BA0C87}"/>
                </a:ext>
              </a:extLst>
            </p:cNvPr>
            <p:cNvSpPr txBox="1"/>
            <p:nvPr/>
          </p:nvSpPr>
          <p:spPr>
            <a:xfrm>
              <a:off x="1695816" y="2054766"/>
              <a:ext cx="164179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solidFill>
                    <a:schemeClr val="accent5">
                      <a:lumMod val="50000"/>
                    </a:schemeClr>
                  </a:solidFill>
                  <a:latin typeface="Inconsolata SemiCondensed Bold" pitchFamily="1" charset="0"/>
                  <a:ea typeface="Inconsolata SemiCondensed Bold" pitchFamily="1" charset="0"/>
                </a:rPr>
                <a:t>Addition:</a:t>
              </a:r>
              <a:endParaRPr lang="ko-KR" altLang="en-US" sz="2800" dirty="0">
                <a:solidFill>
                  <a:schemeClr val="accent5">
                    <a:lumMod val="50000"/>
                  </a:schemeClr>
                </a:solidFill>
                <a:latin typeface="Inconsolata SemiCondensed Bold" pitchFamily="1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4509769" y="2239880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</a:rPr>
                <a:t>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4984553" y="2238177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</a:rPr>
                <a:t>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6109969" y="2238177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 smtClean="0">
                  <a:latin typeface="Inconsolata SemiCondensed Bold" pitchFamily="1" charset="0"/>
                </a:rPr>
                <a:t>2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6590615" y="2238177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</a:rPr>
                <a:t>2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7710858" y="2247276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</a:rPr>
                <a:t>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8185642" y="2247276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 smtClean="0">
                  <a:latin typeface="Inconsolata SemiCondensed Bold" pitchFamily="1" charset="0"/>
                </a:rPr>
                <a:t>2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9311058" y="2247276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</a:rPr>
                <a:t>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9785842" y="2247276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 smtClean="0">
                  <a:latin typeface="Inconsolata SemiCondensed Bold" pitchFamily="1" charset="0"/>
                </a:rPr>
                <a:t>2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1811432" y="3268478"/>
            <a:ext cx="8796365" cy="1005300"/>
            <a:chOff x="1695816" y="2836668"/>
            <a:chExt cx="8796365" cy="1005300"/>
          </a:xfrm>
        </p:grpSpPr>
        <p:grpSp>
          <p:nvGrpSpPr>
            <p:cNvPr id="52" name="그룹 51"/>
            <p:cNvGrpSpPr/>
            <p:nvPr/>
          </p:nvGrpSpPr>
          <p:grpSpPr>
            <a:xfrm>
              <a:off x="1695816" y="2836668"/>
              <a:ext cx="8796365" cy="957042"/>
              <a:chOff x="1695816" y="2054766"/>
              <a:chExt cx="8796365" cy="1052747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4155190" y="2057995"/>
                <a:ext cx="6336991" cy="10495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2800" dirty="0" smtClean="0">
                    <a:latin typeface="Inconsolata SemiCondensed Bold" pitchFamily="1" charset="0"/>
                    <a:ea typeface="Inconsolata SemiCondensed Bold" pitchFamily="1" charset="0"/>
                  </a:rPr>
                  <a:t>(m +e ) * </a:t>
                </a:r>
                <a:r>
                  <a:rPr lang="en-US" altLang="ko-KR" sz="2800" dirty="0">
                    <a:latin typeface="Inconsolata SemiCondensed Bold" pitchFamily="1" charset="0"/>
                    <a:ea typeface="Inconsolata SemiCondensed Bold" pitchFamily="1" charset="0"/>
                  </a:rPr>
                  <a:t>(m </a:t>
                </a:r>
                <a:r>
                  <a:rPr lang="en-US" altLang="ko-KR" sz="2800" dirty="0" smtClean="0">
                    <a:latin typeface="Inconsolata SemiCondensed Bold" pitchFamily="1" charset="0"/>
                    <a:ea typeface="Inconsolata SemiCondensed Bold" pitchFamily="1" charset="0"/>
                  </a:rPr>
                  <a:t>+e ) </a:t>
                </a:r>
              </a:p>
              <a:p>
                <a:r>
                  <a:rPr lang="en-US" altLang="ko-KR" sz="2800" dirty="0">
                    <a:latin typeface="Inconsolata SemiCondensed Bold" pitchFamily="1" charset="0"/>
                    <a:ea typeface="Inconsolata SemiCondensed Bold" pitchFamily="1" charset="0"/>
                  </a:rPr>
                  <a:t> </a:t>
                </a:r>
                <a:r>
                  <a:rPr lang="en-US" altLang="ko-KR" sz="2800" dirty="0" smtClean="0">
                    <a:latin typeface="Inconsolata SemiCondensed Bold" pitchFamily="1" charset="0"/>
                    <a:ea typeface="Inconsolata SemiCondensed Bold" pitchFamily="1" charset="0"/>
                  </a:rPr>
                  <a:t>          = (m </a:t>
                </a:r>
                <a:r>
                  <a:rPr lang="en-US" altLang="ko-KR" sz="2800" dirty="0" err="1" smtClean="0">
                    <a:latin typeface="Inconsolata SemiCondensed Bold" pitchFamily="1" charset="0"/>
                    <a:ea typeface="Inconsolata SemiCondensed Bold" pitchFamily="1" charset="0"/>
                  </a:rPr>
                  <a:t>m</a:t>
                </a:r>
                <a:r>
                  <a:rPr lang="en-US" altLang="ko-KR" sz="2800" dirty="0" smtClean="0">
                    <a:latin typeface="Inconsolata SemiCondensed Bold" pitchFamily="1" charset="0"/>
                    <a:ea typeface="Inconsolata SemiCondensed Bold" pitchFamily="1" charset="0"/>
                  </a:rPr>
                  <a:t> ) + (m e +m e +e </a:t>
                </a:r>
                <a:r>
                  <a:rPr lang="en-US" altLang="ko-KR" sz="2800" dirty="0" err="1" smtClean="0">
                    <a:latin typeface="Inconsolata SemiCondensed Bold" pitchFamily="1" charset="0"/>
                    <a:ea typeface="Inconsolata SemiCondensed Bold" pitchFamily="1" charset="0"/>
                  </a:rPr>
                  <a:t>e</a:t>
                </a:r>
                <a:r>
                  <a:rPr lang="en-US" altLang="ko-KR" sz="2800" dirty="0" smtClean="0">
                    <a:latin typeface="Inconsolata SemiCondensed Bold" pitchFamily="1" charset="0"/>
                    <a:ea typeface="Inconsolata SemiCondensed Bold" pitchFamily="1" charset="0"/>
                  </a:rPr>
                  <a:t> )</a:t>
                </a:r>
                <a:endParaRPr lang="ko-KR" altLang="en-US" sz="2800" dirty="0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419686D-4EEF-D3A3-6497-7353C3BA0C87}"/>
                  </a:ext>
                </a:extLst>
              </p:cNvPr>
              <p:cNvSpPr txBox="1"/>
              <p:nvPr/>
            </p:nvSpPr>
            <p:spPr>
              <a:xfrm>
                <a:off x="1695816" y="2054766"/>
                <a:ext cx="2613216" cy="5755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800" dirty="0" smtClean="0">
                    <a:solidFill>
                      <a:schemeClr val="accent5">
                        <a:lumMod val="50000"/>
                      </a:schemeClr>
                    </a:solidFill>
                    <a:latin typeface="Inconsolata SemiCondensed Bold" pitchFamily="1" charset="0"/>
                    <a:ea typeface="Inconsolata SemiCondensed Bold" pitchFamily="1" charset="0"/>
                  </a:rPr>
                  <a:t>Multiplication:</a:t>
                </a:r>
                <a:endParaRPr lang="ko-KR" altLang="en-US" sz="2800" dirty="0">
                  <a:solidFill>
                    <a:schemeClr val="accent5">
                      <a:lumMod val="50000"/>
                    </a:schemeClr>
                  </a:solidFill>
                  <a:latin typeface="Inconsolata SemiCondensed Bold" pitchFamily="1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49B6FD0-9CF9-CA46-7B80-DE0A8CA9766A}"/>
                  </a:ext>
                </a:extLst>
              </p:cNvPr>
              <p:cNvSpPr txBox="1"/>
              <p:nvPr/>
            </p:nvSpPr>
            <p:spPr>
              <a:xfrm>
                <a:off x="4509769" y="2239880"/>
                <a:ext cx="30008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0" dirty="0">
                    <a:latin typeface="Inconsolata SemiCondensed Bold" pitchFamily="1" charset="0"/>
                  </a:rPr>
                  <a:t>1</a:t>
                </a:r>
                <a:endParaRPr lang="ko-KR" altLang="en-US" sz="2000" dirty="0">
                  <a:latin typeface="Inconsolata SemiCondensed Bold" pitchFamily="1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49B6FD0-9CF9-CA46-7B80-DE0A8CA9766A}"/>
                  </a:ext>
                </a:extLst>
              </p:cNvPr>
              <p:cNvSpPr txBox="1"/>
              <p:nvPr/>
            </p:nvSpPr>
            <p:spPr>
              <a:xfrm>
                <a:off x="4984553" y="2238177"/>
                <a:ext cx="30008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0" dirty="0">
                    <a:latin typeface="Inconsolata SemiCondensed Bold" pitchFamily="1" charset="0"/>
                  </a:rPr>
                  <a:t>1</a:t>
                </a:r>
                <a:endParaRPr lang="ko-KR" altLang="en-US" sz="2000" dirty="0">
                  <a:latin typeface="Inconsolata SemiCondensed Bold" pitchFamily="1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49B6FD0-9CF9-CA46-7B80-DE0A8CA9766A}"/>
                  </a:ext>
                </a:extLst>
              </p:cNvPr>
              <p:cNvSpPr txBox="1"/>
              <p:nvPr/>
            </p:nvSpPr>
            <p:spPr>
              <a:xfrm>
                <a:off x="6109969" y="2238177"/>
                <a:ext cx="30008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0" dirty="0" smtClean="0">
                    <a:latin typeface="Inconsolata SemiCondensed Bold" pitchFamily="1" charset="0"/>
                  </a:rPr>
                  <a:t>2</a:t>
                </a:r>
                <a:endParaRPr lang="ko-KR" altLang="en-US" sz="2000" dirty="0">
                  <a:latin typeface="Inconsolata SemiCondensed Bold" pitchFamily="1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49B6FD0-9CF9-CA46-7B80-DE0A8CA9766A}"/>
                  </a:ext>
                </a:extLst>
              </p:cNvPr>
              <p:cNvSpPr txBox="1"/>
              <p:nvPr/>
            </p:nvSpPr>
            <p:spPr>
              <a:xfrm>
                <a:off x="6590615" y="2238177"/>
                <a:ext cx="30008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0" dirty="0">
                    <a:latin typeface="Inconsolata SemiCondensed Bold" pitchFamily="1" charset="0"/>
                  </a:rPr>
                  <a:t>2</a:t>
                </a:r>
                <a:endParaRPr lang="ko-KR" altLang="en-US" sz="2000" dirty="0">
                  <a:latin typeface="Inconsolata SemiCondensed Bold" pitchFamily="1" charset="0"/>
                </a:endParaRPr>
              </a:p>
            </p:txBody>
          </p: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6590615" y="3461390"/>
              <a:ext cx="300082" cy="3637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</a:rPr>
                <a:t>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8026124" y="3461390"/>
              <a:ext cx="300082" cy="3637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</a:rPr>
                <a:t>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9611140" y="3461739"/>
              <a:ext cx="300082" cy="3637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</a:rPr>
                <a:t>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6890697" y="3461390"/>
              <a:ext cx="300082" cy="3637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 smtClean="0">
                  <a:latin typeface="Inconsolata SemiCondensed Bold" pitchFamily="1" charset="0"/>
                </a:rPr>
                <a:t>2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8322344" y="3461390"/>
              <a:ext cx="300082" cy="3637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 smtClean="0">
                  <a:latin typeface="Inconsolata SemiCondensed Bold" pitchFamily="1" charset="0"/>
                </a:rPr>
                <a:t>2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8818632" y="3461390"/>
              <a:ext cx="300082" cy="3637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 smtClean="0">
                  <a:latin typeface="Inconsolata SemiCondensed Bold" pitchFamily="1" charset="0"/>
                </a:rPr>
                <a:t>2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9957387" y="3467601"/>
              <a:ext cx="300082" cy="3637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 smtClean="0">
                  <a:latin typeface="Inconsolata SemiCondensed Bold" pitchFamily="1" charset="0"/>
                </a:rPr>
                <a:t>2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49B6FD0-9CF9-CA46-7B80-DE0A8CA9766A}"/>
                </a:ext>
              </a:extLst>
            </p:cNvPr>
            <p:cNvSpPr txBox="1"/>
            <p:nvPr/>
          </p:nvSpPr>
          <p:spPr>
            <a:xfrm>
              <a:off x="9159118" y="3478232"/>
              <a:ext cx="300082" cy="3637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Inconsolata SemiCondensed Bold" pitchFamily="1" charset="0"/>
                </a:rPr>
                <a:t>1</a:t>
              </a:r>
              <a:endParaRPr lang="ko-KR" altLang="en-US" sz="2000" dirty="0">
                <a:latin typeface="Inconsolata SemiCondensed Bold" pitchFamily="1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131B2DE3-D494-85D3-6AC8-DF3D5BF1BAFF}"/>
              </a:ext>
            </a:extLst>
          </p:cNvPr>
          <p:cNvSpPr txBox="1"/>
          <p:nvPr/>
        </p:nvSpPr>
        <p:spPr>
          <a:xfrm>
            <a:off x="1970596" y="5434826"/>
            <a:ext cx="82524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 smtClean="0">
                <a:latin typeface="Inconsolata SemiCondensed Bold" pitchFamily="1" charset="0"/>
                <a:ea typeface="Inconsolata SemiCondensed Bold" pitchFamily="1" charset="0"/>
              </a:rPr>
              <a:t>The error increases as one perform homomorphic operations.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093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362B87AD-934F-979C-AACA-31742784BAE7}"/>
              </a:ext>
            </a:extLst>
          </p:cNvPr>
          <p:cNvSpPr/>
          <p:nvPr/>
        </p:nvSpPr>
        <p:spPr>
          <a:xfrm>
            <a:off x="1719846" y="2206397"/>
            <a:ext cx="3290888" cy="3190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0E563A9-3A67-93DD-3F35-C44C5B6F6B2A}"/>
              </a:ext>
            </a:extLst>
          </p:cNvPr>
          <p:cNvSpPr/>
          <p:nvPr/>
        </p:nvSpPr>
        <p:spPr>
          <a:xfrm>
            <a:off x="7125286" y="2206397"/>
            <a:ext cx="3290888" cy="3190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BFBA515-35A6-6218-799B-AB905BB6EC35}"/>
              </a:ext>
            </a:extLst>
          </p:cNvPr>
          <p:cNvSpPr/>
          <p:nvPr/>
        </p:nvSpPr>
        <p:spPr>
          <a:xfrm>
            <a:off x="4320074" y="2206397"/>
            <a:ext cx="690660" cy="319089"/>
          </a:xfrm>
          <a:prstGeom prst="rect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B825B43-92B0-8100-1002-4355DFD3C156}"/>
              </a:ext>
            </a:extLst>
          </p:cNvPr>
          <p:cNvSpPr/>
          <p:nvPr/>
        </p:nvSpPr>
        <p:spPr>
          <a:xfrm>
            <a:off x="9725512" y="2206397"/>
            <a:ext cx="690660" cy="319089"/>
          </a:xfrm>
          <a:prstGeom prst="rect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0592F5A-1F04-F440-AA92-A3C3C452ACCC}"/>
              </a:ext>
            </a:extLst>
          </p:cNvPr>
          <p:cNvSpPr/>
          <p:nvPr/>
        </p:nvSpPr>
        <p:spPr>
          <a:xfrm>
            <a:off x="1719844" y="2212617"/>
            <a:ext cx="690660" cy="319089"/>
          </a:xfrm>
          <a:prstGeom prst="rect">
            <a:avLst/>
          </a:prstGeom>
          <a:solidFill>
            <a:schemeClr val="accent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F7C46DF-1B42-5E38-3E8F-B5369DB64C71}"/>
              </a:ext>
            </a:extLst>
          </p:cNvPr>
          <p:cNvSpPr/>
          <p:nvPr/>
        </p:nvSpPr>
        <p:spPr>
          <a:xfrm>
            <a:off x="7125286" y="2206396"/>
            <a:ext cx="690660" cy="319089"/>
          </a:xfrm>
          <a:prstGeom prst="rect">
            <a:avLst/>
          </a:prstGeom>
          <a:solidFill>
            <a:schemeClr val="accent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화살표: 오른쪽 18">
            <a:extLst>
              <a:ext uri="{FF2B5EF4-FFF2-40B4-BE49-F238E27FC236}">
                <a16:creationId xmlns:a16="http://schemas.microsoft.com/office/drawing/2014/main" id="{40604A07-4013-8641-0E4C-EEEEDF006F0D}"/>
              </a:ext>
            </a:extLst>
          </p:cNvPr>
          <p:cNvSpPr/>
          <p:nvPr/>
        </p:nvSpPr>
        <p:spPr>
          <a:xfrm rot="5400000">
            <a:off x="4995412" y="4555347"/>
            <a:ext cx="767897" cy="335282"/>
          </a:xfrm>
          <a:prstGeom prst="rightArrow">
            <a:avLst>
              <a:gd name="adj1" fmla="val 43356"/>
              <a:gd name="adj2" fmla="val 80948"/>
            </a:avLst>
          </a:prstGeom>
          <a:solidFill>
            <a:srgbClr val="55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20D1B31-A09D-6ED5-8C96-7BEE2F6BBB5D}"/>
              </a:ext>
            </a:extLst>
          </p:cNvPr>
          <p:cNvSpPr/>
          <p:nvPr/>
        </p:nvSpPr>
        <p:spPr>
          <a:xfrm>
            <a:off x="4320070" y="5407232"/>
            <a:ext cx="3290888" cy="3190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EE3CB04-DE9D-0DB8-DBCA-C0CABDE4CE30}"/>
              </a:ext>
            </a:extLst>
          </p:cNvPr>
          <p:cNvSpPr/>
          <p:nvPr/>
        </p:nvSpPr>
        <p:spPr>
          <a:xfrm>
            <a:off x="4320070" y="5407232"/>
            <a:ext cx="690660" cy="319089"/>
          </a:xfrm>
          <a:prstGeom prst="rect">
            <a:avLst/>
          </a:prstGeom>
          <a:solidFill>
            <a:schemeClr val="accent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F57A21EA-1312-09F0-F678-1E281DE72B17}"/>
              </a:ext>
            </a:extLst>
          </p:cNvPr>
          <p:cNvSpPr/>
          <p:nvPr/>
        </p:nvSpPr>
        <p:spPr>
          <a:xfrm>
            <a:off x="6992815" y="5407231"/>
            <a:ext cx="618147" cy="319089"/>
          </a:xfrm>
          <a:prstGeom prst="rect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화살표: 줄무늬가 있는 오른쪽 27">
            <a:extLst>
              <a:ext uri="{FF2B5EF4-FFF2-40B4-BE49-F238E27FC236}">
                <a16:creationId xmlns:a16="http://schemas.microsoft.com/office/drawing/2014/main" id="{C8624975-E33A-AE42-8E76-7743190A0DA7}"/>
              </a:ext>
            </a:extLst>
          </p:cNvPr>
          <p:cNvSpPr/>
          <p:nvPr/>
        </p:nvSpPr>
        <p:spPr>
          <a:xfrm rot="2660175">
            <a:off x="3804683" y="2950570"/>
            <a:ext cx="711685" cy="319089"/>
          </a:xfrm>
          <a:prstGeom prst="stripedRightArrow">
            <a:avLst>
              <a:gd name="adj1" fmla="val 38303"/>
              <a:gd name="adj2" fmla="val 85089"/>
            </a:avLst>
          </a:prstGeom>
          <a:solidFill>
            <a:srgbClr val="55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6B1D68A9-1F76-08D2-6E29-E9A686D94893}"/>
              </a:ext>
            </a:extLst>
          </p:cNvPr>
          <p:cNvSpPr/>
          <p:nvPr/>
        </p:nvSpPr>
        <p:spPr>
          <a:xfrm>
            <a:off x="4320070" y="3719658"/>
            <a:ext cx="3290888" cy="3190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833E01C5-FEF4-DFED-03CE-FAC684A529ED}"/>
              </a:ext>
            </a:extLst>
          </p:cNvPr>
          <p:cNvSpPr/>
          <p:nvPr/>
        </p:nvSpPr>
        <p:spPr>
          <a:xfrm>
            <a:off x="4320070" y="3719658"/>
            <a:ext cx="690660" cy="319089"/>
          </a:xfrm>
          <a:prstGeom prst="rect">
            <a:avLst/>
          </a:prstGeom>
          <a:solidFill>
            <a:schemeClr val="accent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1B646157-CC16-7EEA-E849-D4B6973E8F42}"/>
              </a:ext>
            </a:extLst>
          </p:cNvPr>
          <p:cNvSpPr/>
          <p:nvPr/>
        </p:nvSpPr>
        <p:spPr>
          <a:xfrm>
            <a:off x="5169159" y="3719657"/>
            <a:ext cx="2441803" cy="319089"/>
          </a:xfrm>
          <a:prstGeom prst="rect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" name="화살표: 줄무늬가 있는 오른쪽 27">
            <a:extLst>
              <a:ext uri="{FF2B5EF4-FFF2-40B4-BE49-F238E27FC236}">
                <a16:creationId xmlns:a16="http://schemas.microsoft.com/office/drawing/2014/main" id="{C8624975-E33A-AE42-8E76-7743190A0DA7}"/>
              </a:ext>
            </a:extLst>
          </p:cNvPr>
          <p:cNvSpPr/>
          <p:nvPr/>
        </p:nvSpPr>
        <p:spPr>
          <a:xfrm rot="8101996">
            <a:off x="7202361" y="2949018"/>
            <a:ext cx="711685" cy="319089"/>
          </a:xfrm>
          <a:prstGeom prst="stripedRightArrow">
            <a:avLst>
              <a:gd name="adj1" fmla="val 38303"/>
              <a:gd name="adj2" fmla="val 85089"/>
            </a:avLst>
          </a:prstGeom>
          <a:solidFill>
            <a:srgbClr val="55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19686D-4EEF-D3A3-6497-7353C3BA0C87}"/>
              </a:ext>
            </a:extLst>
          </p:cNvPr>
          <p:cNvSpPr txBox="1"/>
          <p:nvPr/>
        </p:nvSpPr>
        <p:spPr>
          <a:xfrm>
            <a:off x="5556330" y="4405478"/>
            <a:ext cx="2114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accent2">
                    <a:lumMod val="75000"/>
                  </a:schemeClr>
                </a:solidFill>
                <a:latin typeface="Inconsolata SemiCondensed Bold" pitchFamily="1" charset="0"/>
                <a:ea typeface="Inconsolata SemiCondensed Bold" pitchFamily="1" charset="0"/>
              </a:rPr>
              <a:t>Bootstrapping!</a:t>
            </a:r>
            <a:endParaRPr lang="ko-KR" altLang="en-US" sz="2400" dirty="0">
              <a:solidFill>
                <a:schemeClr val="accent2">
                  <a:lumMod val="75000"/>
                </a:schemeClr>
              </a:solidFill>
              <a:latin typeface="Inconsolata SemiCondensed Bold" pitchFamily="1" charset="0"/>
            </a:endParaRPr>
          </a:p>
        </p:txBody>
      </p:sp>
      <p:sp>
        <p:nvSpPr>
          <p:cNvPr id="21" name="제목 1">
            <a:extLst>
              <a:ext uri="{FF2B5EF4-FFF2-40B4-BE49-F238E27FC236}">
                <a16:creationId xmlns:a16="http://schemas.microsoft.com/office/drawing/2014/main" id="{363D7DE7-EFCE-58D1-B2FE-B90B1DB4D1AD}"/>
              </a:ext>
            </a:extLst>
          </p:cNvPr>
          <p:cNvSpPr txBox="1">
            <a:spLocks/>
          </p:cNvSpPr>
          <p:nvPr/>
        </p:nvSpPr>
        <p:spPr>
          <a:xfrm>
            <a:off x="2574951" y="503190"/>
            <a:ext cx="7043737" cy="825500"/>
          </a:xfrm>
          <a:prstGeom prst="rect">
            <a:avLst/>
          </a:prstGeom>
          <a:solidFill>
            <a:srgbClr val="76ABDC"/>
          </a:solidFill>
          <a:ln w="3492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mtClean="0">
                <a:latin typeface="Inconsolata ExtraBold" pitchFamily="1" charset="0"/>
              </a:rPr>
              <a:t>Boostrapping is needed</a:t>
            </a:r>
            <a:endParaRPr lang="ko-KR" altLang="en-US" dirty="0">
              <a:latin typeface="Inconsolata ExtraBold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29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D7DE7-EFCE-58D1-B2FE-B90B1DB4D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1356" y="460376"/>
            <a:ext cx="5729287" cy="825500"/>
          </a:xfrm>
          <a:solidFill>
            <a:srgbClr val="76ABDC"/>
          </a:solidFill>
          <a:ln w="349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altLang="ko-KR" dirty="0">
                <a:latin typeface="Inconsolata ExtraBold" pitchFamily="1" charset="0"/>
              </a:rPr>
              <a:t>Type of HE schemes</a:t>
            </a:r>
            <a:endParaRPr lang="ko-KR" altLang="en-US" dirty="0">
              <a:latin typeface="Inconsolata ExtraBold" pitchFamily="1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B9AD7F-BA1A-0259-1380-B00465E0A116}"/>
              </a:ext>
            </a:extLst>
          </p:cNvPr>
          <p:cNvSpPr txBox="1"/>
          <p:nvPr/>
        </p:nvSpPr>
        <p:spPr>
          <a:xfrm>
            <a:off x="5638800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F19D21-A2C7-9B8F-5423-C95B81F2471F}"/>
              </a:ext>
            </a:extLst>
          </p:cNvPr>
          <p:cNvSpPr txBox="1"/>
          <p:nvPr/>
        </p:nvSpPr>
        <p:spPr>
          <a:xfrm>
            <a:off x="1857375" y="2171700"/>
            <a:ext cx="7794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SemiCondensed Bold" pitchFamily="1" charset="0"/>
                <a:ea typeface="Inconsolata SemiCondensed Bold" pitchFamily="1" charset="0"/>
              </a:rPr>
              <a:t>BGV/FV</a:t>
            </a:r>
            <a:r>
              <a:rPr lang="en-US" altLang="ko-KR" sz="2800" dirty="0">
                <a:latin typeface="Inconsolata SemiCondensed Bold" pitchFamily="1" charset="0"/>
                <a:ea typeface="Inconsolata SemiCondensed Bold" pitchFamily="1" charset="0"/>
              </a:rPr>
              <a:t>      : Integer Arithmetic (Finite Field)</a:t>
            </a:r>
            <a:endParaRPr lang="ko-KR" altLang="en-US" sz="2800" dirty="0">
              <a:latin typeface="Inconsolata SemiCondensed Bold" pitchFamily="1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32A0EF-6A20-1D1A-A870-8F06A99DB94C}"/>
              </a:ext>
            </a:extLst>
          </p:cNvPr>
          <p:cNvSpPr txBox="1"/>
          <p:nvPr/>
        </p:nvSpPr>
        <p:spPr>
          <a:xfrm>
            <a:off x="1857375" y="3048774"/>
            <a:ext cx="7146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SemiCondensed Bold" pitchFamily="1" charset="0"/>
                <a:ea typeface="Inconsolata SemiCondensed Bold" pitchFamily="1" charset="0"/>
              </a:rPr>
              <a:t>CKKS(HEAAN) </a:t>
            </a:r>
            <a:r>
              <a:rPr lang="en-US" altLang="ko-KR" sz="2800" dirty="0">
                <a:latin typeface="Inconsolata SemiCondensed Bold" pitchFamily="1" charset="0"/>
                <a:ea typeface="Inconsolata SemiCondensed Bold" pitchFamily="1" charset="0"/>
              </a:rPr>
              <a:t>: Approximate Number Arithmetic</a:t>
            </a:r>
            <a:endParaRPr lang="ko-KR" altLang="en-US" sz="2800" dirty="0">
              <a:latin typeface="Inconsolata SemiCondensed Bold" pitchFamily="1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5D63EC-3830-6A5F-F6B2-51B8D78865AA}"/>
              </a:ext>
            </a:extLst>
          </p:cNvPr>
          <p:cNvSpPr txBox="1"/>
          <p:nvPr/>
        </p:nvSpPr>
        <p:spPr>
          <a:xfrm>
            <a:off x="1857375" y="3925848"/>
            <a:ext cx="69846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SemiCondensed Bold" pitchFamily="1" charset="0"/>
                <a:ea typeface="Inconsolata SemiCondensed Bold" pitchFamily="1" charset="0"/>
              </a:rPr>
              <a:t>TFHE/FHEW</a:t>
            </a:r>
            <a:r>
              <a:rPr lang="en-US" altLang="ko-KR" sz="2800" dirty="0">
                <a:latin typeface="Inconsolata SemiCondensed Bold" pitchFamily="1" charset="0"/>
                <a:ea typeface="Inconsolata SemiCondensed Bold" pitchFamily="1" charset="0"/>
              </a:rPr>
              <a:t>   : (Mainly) Boolean Arithmetic</a:t>
            </a:r>
            <a:endParaRPr lang="ko-KR" altLang="en-US" sz="2800" dirty="0">
              <a:latin typeface="Inconsolata SemiCondensed Bold" pitchFamily="1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9C7B2B-3988-ADB0-A734-3C01113589CE}"/>
              </a:ext>
            </a:extLst>
          </p:cNvPr>
          <p:cNvSpPr txBox="1"/>
          <p:nvPr/>
        </p:nvSpPr>
        <p:spPr>
          <a:xfrm>
            <a:off x="1857375" y="4802922"/>
            <a:ext cx="5851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5">
                    <a:lumMod val="50000"/>
                  </a:schemeClr>
                </a:solidFill>
                <a:latin typeface="Inconsolata SemiCondensed Bold" pitchFamily="1" charset="0"/>
                <a:ea typeface="Inconsolata SemiCondensed Bold" pitchFamily="1" charset="0"/>
              </a:rPr>
              <a:t>(R)GSW      </a:t>
            </a:r>
            <a:r>
              <a:rPr lang="en-US" altLang="ko-KR" sz="2800" dirty="0">
                <a:latin typeface="Inconsolata SemiCondensed Bold" pitchFamily="1" charset="0"/>
                <a:ea typeface="Inconsolata SemiCondensed Bold" pitchFamily="1" charset="0"/>
              </a:rPr>
              <a:t>: Supplementary scheme</a:t>
            </a:r>
            <a:endParaRPr lang="ko-KR" altLang="en-US" sz="2800" dirty="0">
              <a:latin typeface="Inconsolata SemiCondensed Bold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00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761</Words>
  <Application>Microsoft Office PowerPoint</Application>
  <PresentationFormat>와이드스크린</PresentationFormat>
  <Paragraphs>235</Paragraphs>
  <Slides>18</Slides>
  <Notes>0</Notes>
  <HiddenSlides>2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30" baseType="lpstr">
      <vt:lpstr>Inconsolata SemiCondensed Bold</vt:lpstr>
      <vt:lpstr>넥슨Lv1고딕 OTF Bold</vt:lpstr>
      <vt:lpstr>넥슨Lv1고딕 OTF</vt:lpstr>
      <vt:lpstr>맑은 고딕</vt:lpstr>
      <vt:lpstr>Inconsolata Condensed Medium</vt:lpstr>
      <vt:lpstr>Cambria Math</vt:lpstr>
      <vt:lpstr>Inconsolata ExtraBold</vt:lpstr>
      <vt:lpstr>Arial</vt:lpstr>
      <vt:lpstr>Inconsolata SemiCondensed</vt:lpstr>
      <vt:lpstr>넥슨Lv1고딕 Low OTF Bold</vt:lpstr>
      <vt:lpstr>넥슨Lv1고딕 Low OTF</vt:lpstr>
      <vt:lpstr>Office 테마</vt:lpstr>
      <vt:lpstr>Towards Practical MK-TFHE:</vt:lpstr>
      <vt:lpstr>What is Homomorphic Encryption?</vt:lpstr>
      <vt:lpstr>What is Homomorphic Encryption?</vt:lpstr>
      <vt:lpstr>Form of LWE ciphertexts</vt:lpstr>
      <vt:lpstr>Form of (R)LWE ciphertexts</vt:lpstr>
      <vt:lpstr>Decryption of LWE ciphertext</vt:lpstr>
      <vt:lpstr>Boostrapping is needed</vt:lpstr>
      <vt:lpstr>PowerPoint 프레젠테이션</vt:lpstr>
      <vt:lpstr>Type of HE schemes</vt:lpstr>
      <vt:lpstr>Limitation of HE</vt:lpstr>
      <vt:lpstr>What is Multi-key HE?</vt:lpstr>
      <vt:lpstr>Form of MK-(R)LWE ciphertexts</vt:lpstr>
      <vt:lpstr>CCS19 (First MKTFHE scheme)</vt:lpstr>
      <vt:lpstr>Our Contribution</vt:lpstr>
      <vt:lpstr>Our Idea</vt:lpstr>
      <vt:lpstr>Advantages</vt:lpstr>
      <vt:lpstr>Performance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Practical MK-TFHE:</dc:title>
  <dc:creator>k</dc:creator>
  <cp:lastModifiedBy>User</cp:lastModifiedBy>
  <cp:revision>23</cp:revision>
  <dcterms:created xsi:type="dcterms:W3CDTF">2022-11-24T03:45:48Z</dcterms:created>
  <dcterms:modified xsi:type="dcterms:W3CDTF">2022-11-29T11:13:46Z</dcterms:modified>
</cp:coreProperties>
</file>